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3"/>
    <p:sldId id="270" r:id="rId4"/>
    <p:sldId id="257" r:id="rId5"/>
    <p:sldId id="289" r:id="rId6"/>
    <p:sldId id="278" r:id="rId7"/>
    <p:sldId id="267" r:id="rId8"/>
    <p:sldId id="271" r:id="rId9"/>
    <p:sldId id="279" r:id="rId10"/>
    <p:sldId id="266" r:id="rId11"/>
    <p:sldId id="269" r:id="rId12"/>
    <p:sldId id="261" r:id="rId13"/>
    <p:sldId id="272" r:id="rId14"/>
    <p:sldId id="273" r:id="rId15"/>
    <p:sldId id="274" r:id="rId16"/>
    <p:sldId id="275" r:id="rId17"/>
    <p:sldId id="277" r:id="rId18"/>
    <p:sldId id="276" r:id="rId19"/>
    <p:sldId id="280" r:id="rId20"/>
    <p:sldId id="281" r:id="rId21"/>
    <p:sldId id="282" r:id="rId22"/>
    <p:sldId id="283" r:id="rId23"/>
    <p:sldId id="284" r:id="rId24"/>
    <p:sldId id="285" r:id="rId25"/>
    <p:sldId id="286" r:id="rId26"/>
    <p:sldId id="287" r:id="rId27"/>
    <p:sldId id="28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4598" autoAdjust="0"/>
  </p:normalViewPr>
  <p:slideViewPr>
    <p:cSldViewPr snapToGrid="0">
      <p:cViewPr varScale="1">
        <p:scale>
          <a:sx n="78" d="100"/>
          <a:sy n="78" d="100"/>
        </p:scale>
        <p:origin x="955" y="6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39.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3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029FAC1-0F73-4EB4-910B-0D8C8E5B2127}" type="doc">
      <dgm:prSet loTypeId="list" loCatId="list" qsTypeId="urn:microsoft.com/office/officeart/2005/8/quickstyle/simple1" qsCatId="simple" csTypeId="urn:microsoft.com/office/officeart/2005/8/colors/accent1_2" csCatId="accent1" phldr="1"/>
      <dgm:spPr/>
      <dgm:t>
        <a:bodyPr/>
        <a:lstStyle/>
        <a:p>
          <a:endParaRPr lang="en-US"/>
        </a:p>
      </dgm:t>
    </dgm:pt>
    <dgm:pt modelId="{7CCE2767-7DFB-46F3-BDAB-FB9D7BCD1EAF}">
      <dgm:prSet phldrT="[Text]" phldr="0" custT="1"/>
      <dgm:spPr/>
      <dgm:t>
        <a:bodyPr/>
        <a:lstStyle/>
        <a:p>
          <a:pPr>
            <a:buNone/>
          </a:pPr>
          <a:r>
            <a:rPr lang="en-US" sz="1800" dirty="0"/>
            <a:t> </a:t>
          </a:r>
          <a:r>
            <a:rPr lang="en-US" sz="1800" b="1" dirty="0"/>
            <a:t>Vijay </a:t>
          </a:r>
          <a:r>
            <a:rPr lang="en-US" sz="1800" b="1" dirty="0" err="1"/>
            <a:t>Lathwal</a:t>
          </a:r>
          <a:r>
            <a:rPr lang="en-US" sz="1800" b="1" dirty="0"/>
            <a:t> </a:t>
          </a:r>
        </a:p>
        <a:p>
          <a:pPr>
            <a:buNone/>
          </a:pPr>
          <a:r>
            <a:rPr lang="en-US" sz="1800" b="1" dirty="0"/>
            <a:t>(0822116)</a:t>
          </a:r>
        </a:p>
      </dgm:t>
    </dgm:pt>
    <dgm:pt modelId="{5294CFE8-EF27-4616-A80D-A3F1503BD2CB}" cxnId="{1C4D072F-F000-43A5-B3A8-C687BDD0301E}" type="parTrans">
      <dgm:prSet/>
      <dgm:spPr/>
      <dgm:t>
        <a:bodyPr/>
        <a:lstStyle/>
        <a:p>
          <a:endParaRPr lang="en-US"/>
        </a:p>
      </dgm:t>
    </dgm:pt>
    <dgm:pt modelId="{D9162ADA-8FE8-4EBD-BFAE-B26CF9F24DB9}" cxnId="{1C4D072F-F000-43A5-B3A8-C687BDD0301E}" type="sibTrans">
      <dgm:prSet/>
      <dgm:spPr/>
      <dgm:t>
        <a:bodyPr/>
        <a:lstStyle/>
        <a:p>
          <a:endParaRPr lang="en-US"/>
        </a:p>
      </dgm:t>
    </dgm:pt>
    <dgm:pt modelId="{447F7510-0C07-4E69-8782-D26C0FCE58E2}">
      <dgm:prSet phldrT="[Text]" phldr="0" custT="0"/>
      <dgm:spPr/>
      <dgm:t>
        <a:bodyPr vert="horz" wrap="square"/>
        <a:p>
          <a:pPr>
            <a:lnSpc>
              <a:spcPct val="100000"/>
            </a:lnSpc>
            <a:spcBef>
              <a:spcPct val="0"/>
            </a:spcBef>
            <a:spcAft>
              <a:spcPct val="35000"/>
            </a:spcAft>
          </a:pPr>
          <a:r>
            <a:rPr/>
            <a:t/>
          </a:r>
          <a:endParaRPr/>
        </a:p>
      </dgm:t>
    </dgm:pt>
    <dgm:pt modelId="{B3B19786-285F-4AA8-AF17-089EBDCFD98C}" cxnId="{91A777B7-4171-4226-A567-89B64B5AC8CF}" type="parTrans">
      <dgm:prSet/>
      <dgm:spPr/>
      <dgm:t>
        <a:bodyPr/>
        <a:lstStyle/>
        <a:p>
          <a:endParaRPr lang="en-US"/>
        </a:p>
      </dgm:t>
    </dgm:pt>
    <dgm:pt modelId="{ABD82E31-9E66-4796-A3A9-A1C7B4CC5E9B}" cxnId="{91A777B7-4171-4226-A567-89B64B5AC8CF}" type="sibTrans">
      <dgm:prSet/>
      <dgm:spPr/>
      <dgm:t>
        <a:bodyPr/>
        <a:lstStyle/>
        <a:p>
          <a:endParaRPr lang="en-US"/>
        </a:p>
      </dgm:t>
    </dgm:pt>
    <dgm:pt modelId="{4F894C99-4792-4C7F-A316-39D171A037DE}">
      <dgm:prSet phldrT="[Text]" phldr="0" custT="1"/>
      <dgm:spPr/>
      <dgm:t>
        <a:bodyPr vert="horz" wrap="square"/>
        <a:p>
          <a:pPr algn="ctr">
            <a:lnSpc>
              <a:spcPct val="100000"/>
            </a:lnSpc>
            <a:spcBef>
              <a:spcPct val="0"/>
            </a:spcBef>
            <a:spcAft>
              <a:spcPct val="35000"/>
            </a:spcAft>
          </a:pPr>
          <a:r>
            <a:rPr lang="en-US" sz="1800" b="1" dirty="0"/>
            <a:t/>
          </a:r>
          <a:endParaRPr lang="en-US" sz="1800" b="1" dirty="0"/>
        </a:p>
      </dgm:t>
    </dgm:pt>
    <dgm:pt modelId="{F740BC1D-F644-4DB1-8058-08814BA374DB}" cxnId="{125B3FE4-7201-4B33-AC95-CAC2E506032E}" type="parTrans">
      <dgm:prSet/>
      <dgm:spPr/>
      <dgm:t>
        <a:bodyPr/>
        <a:lstStyle/>
        <a:p>
          <a:endParaRPr lang="en-US"/>
        </a:p>
      </dgm:t>
    </dgm:pt>
    <dgm:pt modelId="{9D42B390-E84B-4E50-8B8F-4FA99F14DB97}" cxnId="{125B3FE4-7201-4B33-AC95-CAC2E506032E}" type="sibTrans">
      <dgm:prSet/>
      <dgm:spPr/>
      <dgm:t>
        <a:bodyPr/>
        <a:lstStyle/>
        <a:p>
          <a:endParaRPr lang="en-US"/>
        </a:p>
      </dgm:t>
    </dgm:pt>
    <dgm:pt modelId="{9F8606B3-CF91-4987-BAB0-56839B35EBF3}">
      <dgm:prSet phldr="0" custT="1"/>
      <dgm:spPr/>
      <dgm:t>
        <a:bodyPr vert="horz" wrap="square"/>
        <a:p>
          <a:pPr algn="l">
            <a:lnSpc>
              <a:spcPct val="100000"/>
            </a:lnSpc>
            <a:spcBef>
              <a:spcPct val="0"/>
            </a:spcBef>
            <a:spcAft>
              <a:spcPct val="15000"/>
            </a:spcAft>
          </a:pPr>
          <a:r>
            <a:rPr lang="en-US" sz="1600" dirty="0"/>
            <a:t/>
          </a:r>
          <a:endParaRPr lang="en-US" sz="1600" dirty="0"/>
        </a:p>
      </dgm:t>
    </dgm:pt>
    <dgm:pt modelId="{D84D8D84-0034-4045-847A-1A2467E55623}" cxnId="{AEDC846A-976F-4ED6-8112-667B5FF9A3E9}" type="parTrans">
      <dgm:prSet/>
      <dgm:spPr/>
    </dgm:pt>
    <dgm:pt modelId="{4B6F45FE-2AD7-4194-876C-E70093EBFC6C}" cxnId="{AEDC846A-976F-4ED6-8112-667B5FF9A3E9}" type="sibTrans">
      <dgm:prSet/>
      <dgm:spPr/>
    </dgm:pt>
    <dgm:pt modelId="{9203012E-9005-4B29-B97B-66867102E43B}" type="pres">
      <dgm:prSet presAssocID="{7029FAC1-0F73-4EB4-910B-0D8C8E5B2127}" presName="Name0" presStyleCnt="0">
        <dgm:presLayoutVars>
          <dgm:dir/>
          <dgm:resizeHandles val="exact"/>
        </dgm:presLayoutVars>
      </dgm:prSet>
      <dgm:spPr/>
    </dgm:pt>
    <dgm:pt modelId="{F5BA8362-1416-4CD1-85F0-575932A12C12}" type="pres">
      <dgm:prSet presAssocID="{7CCE2767-7DFB-46F3-BDAB-FB9D7BCD1EAF}" presName="compNode" presStyleCnt="0"/>
      <dgm:spPr/>
    </dgm:pt>
    <dgm:pt modelId="{1040C04C-266A-4BA6-AC80-0FD4DCD21C67}" type="pres">
      <dgm:prSet presAssocID="{7CCE2767-7DFB-46F3-BDAB-FB9D7BCD1EAF}" presName="pictRect" presStyleLbl="node1" presStyleIdx="0" presStyleCnt="3"/>
      <dgm:spPr>
        <a:prstGeom prst="rect">
          <a:avLst/>
        </a:prstGeom>
        <a:blipFill>
          <a:blip xmlns:r="http://schemas.openxmlformats.org/officeDocument/2006/relationships" r:embed="rId1"/>
          <a:srcRect/>
          <a:stretch>
            <a:fillRect l="-2000" r="-2000"/>
          </a:stretch>
        </a:blipFill>
      </dgm:spPr>
    </dgm:pt>
    <dgm:pt modelId="{D3FDBB08-A758-4DF3-8739-D97BA7655C7B}" type="pres">
      <dgm:prSet presAssocID="{7CCE2767-7DFB-46F3-BDAB-FB9D7BCD1EAF}" presName="textRect" presStyleLbl="revTx" presStyleIdx="0" presStyleCnt="3">
        <dgm:presLayoutVars>
          <dgm:bulletEnabled val="1"/>
        </dgm:presLayoutVars>
      </dgm:prSet>
      <dgm:spPr/>
    </dgm:pt>
    <dgm:pt modelId="{CE308088-8928-4A7D-B680-1E37D506B5A5}" type="pres">
      <dgm:prSet presAssocID="{D9162ADA-8FE8-4EBD-BFAE-B26CF9F24DB9}" presName="sibTrans" presStyleCnt="0"/>
      <dgm:spPr/>
    </dgm:pt>
    <dgm:pt modelId="{7C90B5AD-951C-4C90-8A21-50C7439251A0}" type="pres">
      <dgm:prSet presAssocID="{447F7510-0C07-4E69-8782-D26C0FCE58E2}" presName="compNode" presStyleCnt="0"/>
      <dgm:spPr/>
    </dgm:pt>
    <dgm:pt modelId="{3BED2DBE-27FD-49CD-927D-C26FD0B5841A}" type="pres">
      <dgm:prSet presAssocID="{447F7510-0C07-4E69-8782-D26C0FCE58E2}" presName="pictRect" presStyleLbl="node1" presStyleIdx="1" presStyleCnt="3"/>
      <dgm:spPr>
        <a:prstGeom prst="rect">
          <a:avLst/>
        </a:prstGeom>
      </dgm:spPr>
    </dgm:pt>
    <dgm:pt modelId="{DAF657F3-DFA5-4888-AFA2-D3282F4294DB}" type="pres">
      <dgm:prSet presAssocID="{447F7510-0C07-4E69-8782-D26C0FCE58E2}" presName="textRect" presStyleLbl="revTx" presStyleIdx="1" presStyleCnt="3">
        <dgm:presLayoutVars>
          <dgm:bulletEnabled val="1"/>
        </dgm:presLayoutVars>
      </dgm:prSet>
      <dgm:spPr/>
    </dgm:pt>
    <dgm:pt modelId="{65D8FC48-9321-42A8-A2F0-71AADCC1789D}" type="pres">
      <dgm:prSet presAssocID="{ABD82E31-9E66-4796-A3A9-A1C7B4CC5E9B}" presName="sibTrans" presStyleCnt="0"/>
      <dgm:spPr/>
    </dgm:pt>
    <dgm:pt modelId="{93B0A170-454E-4BC6-826A-67485AEA09C8}" type="pres">
      <dgm:prSet presAssocID="{4F894C99-4792-4C7F-A316-39D171A037DE}" presName="compNode" presStyleCnt="0"/>
      <dgm:spPr/>
    </dgm:pt>
    <dgm:pt modelId="{E1575231-763B-4C04-A18A-5AEDD74A8711}" type="pres">
      <dgm:prSet presAssocID="{4F894C99-4792-4C7F-A316-39D171A037DE}" presName="pictRect" presStyleLbl="node1" presStyleIdx="2" presStyleCnt="3" custLinFactNeighborX="-275"/>
      <dgm:spPr>
        <a:prstGeom prst="rect">
          <a:avLst/>
        </a:prstGeom>
      </dgm:spPr>
    </dgm:pt>
    <dgm:pt modelId="{F06C5809-9330-4959-A4AC-CABBA853D005}" type="pres">
      <dgm:prSet presAssocID="{4F894C99-4792-4C7F-A316-39D171A037DE}" presName="textRect" presStyleLbl="revTx" presStyleIdx="2" presStyleCnt="3">
        <dgm:presLayoutVars>
          <dgm:bulletEnabled val="1"/>
        </dgm:presLayoutVars>
      </dgm:prSet>
      <dgm:spPr/>
    </dgm:pt>
  </dgm:ptLst>
  <dgm:cxnLst>
    <dgm:cxn modelId="{1C4D072F-F000-43A5-B3A8-C687BDD0301E}" srcId="{7029FAC1-0F73-4EB4-910B-0D8C8E5B2127}" destId="{7CCE2767-7DFB-46F3-BDAB-FB9D7BCD1EAF}" srcOrd="0" destOrd="0" parTransId="{5294CFE8-EF27-4616-A80D-A3F1503BD2CB}" sibTransId="{D9162ADA-8FE8-4EBD-BFAE-B26CF9F24DB9}"/>
    <dgm:cxn modelId="{91A777B7-4171-4226-A567-89B64B5AC8CF}" srcId="{7029FAC1-0F73-4EB4-910B-0D8C8E5B2127}" destId="{447F7510-0C07-4E69-8782-D26C0FCE58E2}" srcOrd="1" destOrd="0" parTransId="{B3B19786-285F-4AA8-AF17-089EBDCFD98C}" sibTransId="{ABD82E31-9E66-4796-A3A9-A1C7B4CC5E9B}"/>
    <dgm:cxn modelId="{125B3FE4-7201-4B33-AC95-CAC2E506032E}" srcId="{7029FAC1-0F73-4EB4-910B-0D8C8E5B2127}" destId="{4F894C99-4792-4C7F-A316-39D171A037DE}" srcOrd="2" destOrd="0" parTransId="{F740BC1D-F644-4DB1-8058-08814BA374DB}" sibTransId="{9D42B390-E84B-4E50-8B8F-4FA99F14DB97}"/>
    <dgm:cxn modelId="{AEDC846A-976F-4ED6-8112-667B5FF9A3E9}" srcId="{4F894C99-4792-4C7F-A316-39D171A037DE}" destId="{9F8606B3-CF91-4987-BAB0-56839B35EBF3}" srcOrd="0" destOrd="2" parTransId="{D84D8D84-0034-4045-847A-1A2467E55623}" sibTransId="{4B6F45FE-2AD7-4194-876C-E70093EBFC6C}"/>
    <dgm:cxn modelId="{6771112F-BE09-4431-A7C7-6D17903F0652}" type="presOf" srcId="{7029FAC1-0F73-4EB4-910B-0D8C8E5B2127}" destId="{9203012E-9005-4B29-B97B-66867102E43B}" srcOrd="0" destOrd="0" presId="urn:microsoft.com/office/officeart/2005/8/layout/pList1"/>
    <dgm:cxn modelId="{BDE86DE7-9AEE-452B-9B52-6129296A161C}" type="presParOf" srcId="{9203012E-9005-4B29-B97B-66867102E43B}" destId="{F5BA8362-1416-4CD1-85F0-575932A12C12}" srcOrd="0" destOrd="0" presId="urn:microsoft.com/office/officeart/2005/8/layout/pList1"/>
    <dgm:cxn modelId="{0E801658-27AF-44A0-A5FC-5A2E5C65A7B0}" type="presOf" srcId="{7CCE2767-7DFB-46F3-BDAB-FB9D7BCD1EAF}" destId="{F5BA8362-1416-4CD1-85F0-575932A12C12}" srcOrd="0" destOrd="0" presId="urn:microsoft.com/office/officeart/2005/8/layout/pList1"/>
    <dgm:cxn modelId="{5D00F302-8643-4376-BE98-D3341ABC69B2}" type="presParOf" srcId="{F5BA8362-1416-4CD1-85F0-575932A12C12}" destId="{1040C04C-266A-4BA6-AC80-0FD4DCD21C67}" srcOrd="0" destOrd="0" presId="urn:microsoft.com/office/officeart/2005/8/layout/pList1"/>
    <dgm:cxn modelId="{1F3E7EC7-3AC8-4CBF-8324-FB1B3601689A}" type="presParOf" srcId="{F5BA8362-1416-4CD1-85F0-575932A12C12}" destId="{D3FDBB08-A758-4DF3-8739-D97BA7655C7B}" srcOrd="1" destOrd="0" presId="urn:microsoft.com/office/officeart/2005/8/layout/pList1"/>
    <dgm:cxn modelId="{BABE9BA1-F51E-4187-A567-3412DCB0FEB0}" type="presOf" srcId="{7CCE2767-7DFB-46F3-BDAB-FB9D7BCD1EAF}" destId="{D3FDBB08-A758-4DF3-8739-D97BA7655C7B}" srcOrd="0" destOrd="0" presId="urn:microsoft.com/office/officeart/2005/8/layout/pList1"/>
    <dgm:cxn modelId="{AEAAAF00-BE60-4BDA-8077-CF8C07523283}" type="presParOf" srcId="{9203012E-9005-4B29-B97B-66867102E43B}" destId="{CE308088-8928-4A7D-B680-1E37D506B5A5}" srcOrd="1" destOrd="0" presId="urn:microsoft.com/office/officeart/2005/8/layout/pList1"/>
    <dgm:cxn modelId="{1C657509-D237-4303-9401-FC113D5912EA}" type="presOf" srcId="{D9162ADA-8FE8-4EBD-BFAE-B26CF9F24DB9}" destId="{CE308088-8928-4A7D-B680-1E37D506B5A5}" srcOrd="0" destOrd="0" presId="urn:microsoft.com/office/officeart/2005/8/layout/pList1"/>
    <dgm:cxn modelId="{2BC59CCF-8840-458F-B641-C6B2EC52B8E9}" type="presParOf" srcId="{9203012E-9005-4B29-B97B-66867102E43B}" destId="{7C90B5AD-951C-4C90-8A21-50C7439251A0}" srcOrd="2" destOrd="0" presId="urn:microsoft.com/office/officeart/2005/8/layout/pList1"/>
    <dgm:cxn modelId="{46EC4578-0B82-4360-B451-94DDB0621D60}" type="presOf" srcId="{447F7510-0C07-4E69-8782-D26C0FCE58E2}" destId="{7C90B5AD-951C-4C90-8A21-50C7439251A0}" srcOrd="0" destOrd="0" presId="urn:microsoft.com/office/officeart/2005/8/layout/pList1"/>
    <dgm:cxn modelId="{6B3B9CCE-0F47-4C83-92BF-423703F1EE56}" type="presParOf" srcId="{7C90B5AD-951C-4C90-8A21-50C7439251A0}" destId="{3BED2DBE-27FD-49CD-927D-C26FD0B5841A}" srcOrd="0" destOrd="2" presId="urn:microsoft.com/office/officeart/2005/8/layout/pList1"/>
    <dgm:cxn modelId="{581ED882-1CD5-455D-912C-71FF40C58BF4}" type="presParOf" srcId="{7C90B5AD-951C-4C90-8A21-50C7439251A0}" destId="{DAF657F3-DFA5-4888-AFA2-D3282F4294DB}" srcOrd="1" destOrd="2" presId="urn:microsoft.com/office/officeart/2005/8/layout/pList1"/>
    <dgm:cxn modelId="{01CECEB6-27B8-443A-9AB2-C40B84C4F65B}" type="presOf" srcId="{447F7510-0C07-4E69-8782-D26C0FCE58E2}" destId="{DAF657F3-DFA5-4888-AFA2-D3282F4294DB}" srcOrd="0" destOrd="0" presId="urn:microsoft.com/office/officeart/2005/8/layout/pList1"/>
    <dgm:cxn modelId="{D31B13DD-DF85-49A4-A5C0-D8E90ADBC5E3}" type="presParOf" srcId="{9203012E-9005-4B29-B97B-66867102E43B}" destId="{65D8FC48-9321-42A8-A2F0-71AADCC1789D}" srcOrd="3" destOrd="0" presId="urn:microsoft.com/office/officeart/2005/8/layout/pList1"/>
    <dgm:cxn modelId="{3AD80F44-BFD5-4683-898D-5A9ADC18AAB0}" type="presOf" srcId="{ABD82E31-9E66-4796-A3A9-A1C7B4CC5E9B}" destId="{65D8FC48-9321-42A8-A2F0-71AADCC1789D}" srcOrd="0" destOrd="0" presId="urn:microsoft.com/office/officeart/2005/8/layout/pList1"/>
    <dgm:cxn modelId="{F6C68F3B-288F-4AB9-AAB1-845D6F346204}" type="presParOf" srcId="{9203012E-9005-4B29-B97B-66867102E43B}" destId="{93B0A170-454E-4BC6-826A-67485AEA09C8}" srcOrd="4" destOrd="0" presId="urn:microsoft.com/office/officeart/2005/8/layout/pList1"/>
    <dgm:cxn modelId="{4F108C36-A064-44F5-9DF1-E170A9A003DB}" type="presOf" srcId="{4F894C99-4792-4C7F-A316-39D171A037DE}" destId="{93B0A170-454E-4BC6-826A-67485AEA09C8}" srcOrd="0" destOrd="0" presId="urn:microsoft.com/office/officeart/2005/8/layout/pList1"/>
    <dgm:cxn modelId="{C839DEFC-1717-474C-BAED-25C954B0C5E7}" type="presParOf" srcId="{93B0A170-454E-4BC6-826A-67485AEA09C8}" destId="{E1575231-763B-4C04-A18A-5AEDD74A8711}" srcOrd="0" destOrd="4" presId="urn:microsoft.com/office/officeart/2005/8/layout/pList1"/>
    <dgm:cxn modelId="{17D5F467-6509-467C-8609-390F98762B99}" type="presParOf" srcId="{93B0A170-454E-4BC6-826A-67485AEA09C8}" destId="{F06C5809-9330-4959-A4AC-CABBA853D005}" srcOrd="1" destOrd="4" presId="urn:microsoft.com/office/officeart/2005/8/layout/pList1"/>
    <dgm:cxn modelId="{FD14605A-5D42-4A9E-8008-041B7CEF31E3}" type="presOf" srcId="{4F894C99-4792-4C7F-A316-39D171A037DE}" destId="{F06C5809-9330-4959-A4AC-CABBA853D005}" srcOrd="0" destOrd="0" presId="urn:microsoft.com/office/officeart/2005/8/layout/pList1"/>
    <dgm:cxn modelId="{FEF9F86E-108D-46E2-B92B-C34C1DDFE43F}" type="presOf" srcId="{9F8606B3-CF91-4987-BAB0-56839B35EBF3}" destId="{F06C5809-9330-4959-A4AC-CABBA853D005}" srcOrd="0" destOrd="1" presId="urn:microsoft.com/office/officeart/2005/8/layout/p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a:lstStyle/>
        <a:p>
          <a:endParaRPr lang="en-US"/>
        </a:p>
      </dgm:t>
    </dgm:pt>
    <dgm:pt modelId="{AACEAFD5-63CF-4AFC-B46F-BE086C5D447C}">
      <dgm:prSet phldrT="[Text]"/>
      <dgm:spPr/>
      <dgm:t>
        <a:bodyPr/>
        <a:lstStyle/>
        <a:p>
          <a:r>
            <a:rPr lang="en-US" b="1" dirty="0">
              <a:solidFill>
                <a:schemeClr val="tx1"/>
              </a:solidFill>
            </a:rPr>
            <a:t>Week 1- 3</a:t>
          </a:r>
        </a:p>
      </dgm:t>
    </dgm:pt>
    <dgm:pt modelId="{7A0BD8EC-BB4A-4912-A54E-6F39B681264E}" cxnId="{AE101ABC-7EA3-4444-A576-8AB15A371C84}" type="parTrans">
      <dgm:prSet/>
      <dgm:spPr/>
      <dgm:t>
        <a:bodyPr/>
        <a:lstStyle/>
        <a:p>
          <a:endParaRPr lang="en-US"/>
        </a:p>
      </dgm:t>
    </dgm:pt>
    <dgm:pt modelId="{7A8D4B4D-06E9-4958-810D-A6226B6AC588}" cxnId="{AE101ABC-7EA3-4444-A576-8AB15A371C84}" type="sibTrans">
      <dgm:prSet/>
      <dgm:spPr/>
      <dgm:t>
        <a:bodyPr/>
        <a:lstStyle/>
        <a:p>
          <a:endParaRPr lang="en-US"/>
        </a:p>
      </dgm:t>
    </dgm:pt>
    <dgm:pt modelId="{349299C9-846E-4827-813A-349CCCE20782}">
      <dgm:prSet phldrT="[Text]" custT="1"/>
      <dgm:spPr/>
      <dgm:t>
        <a:bodyPr/>
        <a:lstStyle/>
        <a:p>
          <a:r>
            <a:rPr lang="en-US" sz="1800" b="0" i="0" dirty="0">
              <a:latin typeface="Calibri" panose="020F0502020204030204" pitchFamily="34" charset="0"/>
              <a:ea typeface="Calibri" panose="020F0502020204030204" pitchFamily="34" charset="0"/>
              <a:cs typeface="Calibri" panose="020F0502020204030204" pitchFamily="34" charset="0"/>
            </a:rPr>
            <a:t>Proposed a logical and detailed formulation of a  problem that solves a specific need</a:t>
          </a:r>
          <a:endParaRPr lang="en-US" sz="1800" dirty="0">
            <a:latin typeface="Calibri" panose="020F0502020204030204" pitchFamily="34" charset="0"/>
            <a:ea typeface="Calibri" panose="020F0502020204030204" pitchFamily="34" charset="0"/>
            <a:cs typeface="Calibri" panose="020F0502020204030204" pitchFamily="34" charset="0"/>
          </a:endParaRPr>
        </a:p>
      </dgm:t>
    </dgm:pt>
    <dgm:pt modelId="{AEA27547-B9ED-4994-BD27-04EC297EF367}" cxnId="{0EFA3039-6828-403C-9445-4359BA6645E6}" type="parTrans">
      <dgm:prSet/>
      <dgm:spPr/>
      <dgm:t>
        <a:bodyPr/>
        <a:lstStyle/>
        <a:p>
          <a:endParaRPr lang="en-US"/>
        </a:p>
      </dgm:t>
    </dgm:pt>
    <dgm:pt modelId="{9D819F52-ACA0-4B08-8256-DF6BD8FA3A0B}" cxnId="{0EFA3039-6828-403C-9445-4359BA6645E6}" type="sibTrans">
      <dgm:prSet/>
      <dgm:spPr/>
      <dgm:t>
        <a:bodyPr/>
        <a:lstStyle/>
        <a:p>
          <a:endParaRPr lang="en-US"/>
        </a:p>
      </dgm:t>
    </dgm:pt>
    <dgm:pt modelId="{D07AD3FD-84FF-467E-9693-752776549C61}">
      <dgm:prSet phldrT="[Text]" phldr="0"/>
      <dgm:spPr/>
      <dgm:t>
        <a:bodyPr/>
        <a:lstStyle/>
        <a:p>
          <a:r>
            <a:rPr lang="en-US" b="1" dirty="0">
              <a:solidFill>
                <a:schemeClr val="tx1"/>
              </a:solidFill>
            </a:rPr>
            <a:t>Week 5 - 6</a:t>
          </a:r>
        </a:p>
      </dgm:t>
    </dgm:pt>
    <dgm:pt modelId="{7B691773-F524-4FAD-A272-BDF0B0C4370A}" cxnId="{55492768-9A5E-4F74-AC7C-959C5C24EFD3}" type="parTrans">
      <dgm:prSet/>
      <dgm:spPr/>
      <dgm:t>
        <a:bodyPr/>
        <a:lstStyle/>
        <a:p>
          <a:endParaRPr lang="en-US"/>
        </a:p>
      </dgm:t>
    </dgm:pt>
    <dgm:pt modelId="{A8C9B7A9-BC2A-4753-B7F0-F2E361D95520}" cxnId="{55492768-9A5E-4F74-AC7C-959C5C24EFD3}" type="sibTrans">
      <dgm:prSet/>
      <dgm:spPr/>
      <dgm:t>
        <a:bodyPr/>
        <a:lstStyle/>
        <a:p>
          <a:endParaRPr lang="en-US"/>
        </a:p>
      </dgm:t>
    </dgm:pt>
    <dgm:pt modelId="{5D70EFF5-8B31-4A1F-AE44-51E4CF0013EB}">
      <dgm:prSet phldrT="[Text]"/>
      <dgm:spPr/>
      <dgm:t>
        <a:bodyPr/>
        <a:lstStyle/>
        <a:p>
          <a:r>
            <a:rPr lang="en-US" b="0" i="0" u="none" dirty="0">
              <a:latin typeface="Calibri" panose="020F0502020204030204" pitchFamily="34" charset="0"/>
              <a:ea typeface="Calibri" panose="020F0502020204030204" pitchFamily="34" charset="0"/>
              <a:cs typeface="Calibri" panose="020F0502020204030204" pitchFamily="34" charset="0"/>
            </a:rPr>
            <a:t>Did basic machine learning such as data reading in python, data cleaning, five summary statistics.</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96C720A0-FEEF-48D1-8DF6-ABA03C304822}" cxnId="{E97FF64F-8020-497E-AE7D-2395DDA4560D}" type="parTrans">
      <dgm:prSet/>
      <dgm:spPr/>
      <dgm:t>
        <a:bodyPr/>
        <a:lstStyle/>
        <a:p>
          <a:endParaRPr lang="en-US"/>
        </a:p>
      </dgm:t>
    </dgm:pt>
    <dgm:pt modelId="{B6A59CDE-18AD-4553-B6C5-FF001A8E8510}" cxnId="{E97FF64F-8020-497E-AE7D-2395DDA4560D}" type="sibTrans">
      <dgm:prSet/>
      <dgm:spPr/>
      <dgm:t>
        <a:bodyPr/>
        <a:lstStyle/>
        <a:p>
          <a:endParaRPr lang="en-US"/>
        </a:p>
      </dgm:t>
    </dgm:pt>
    <dgm:pt modelId="{D71FC021-6A65-44D1-95B9-0E6C89079866}">
      <dgm:prSet phldrT="[Text]" phldr="0"/>
      <dgm:spPr/>
      <dgm:t>
        <a:bodyPr/>
        <a:lstStyle/>
        <a:p>
          <a:r>
            <a:rPr lang="en-US" b="1" dirty="0">
              <a:solidFill>
                <a:schemeClr val="tx1"/>
              </a:solidFill>
            </a:rPr>
            <a:t>Week 7</a:t>
          </a:r>
        </a:p>
      </dgm:t>
    </dgm:pt>
    <dgm:pt modelId="{862AAE39-3AAD-40E3-BA20-90187BD73242}" cxnId="{53239C96-427C-420B-95DC-546F3B30ED65}" type="parTrans">
      <dgm:prSet/>
      <dgm:spPr/>
      <dgm:t>
        <a:bodyPr/>
        <a:lstStyle/>
        <a:p>
          <a:endParaRPr lang="en-US"/>
        </a:p>
      </dgm:t>
    </dgm:pt>
    <dgm:pt modelId="{9B090D9D-470E-46E2-AABB-0368A52481AA}" cxnId="{53239C96-427C-420B-95DC-546F3B30ED65}" type="sibTrans">
      <dgm:prSet/>
      <dgm:spPr/>
      <dgm:t>
        <a:bodyPr/>
        <a:lstStyle/>
        <a:p>
          <a:endParaRPr lang="en-US"/>
        </a:p>
      </dgm:t>
    </dgm:pt>
    <dgm:pt modelId="{4A6BB192-9983-4F48-BBC5-6E384EED7EC5}">
      <dgm:prSet phldrT="[Text]"/>
      <dgm:spPr/>
      <dgm:t>
        <a:bodyPr/>
        <a:lstStyle/>
        <a:p>
          <a:r>
            <a:rPr lang="en-US" b="0" i="0" u="none" dirty="0">
              <a:latin typeface="Calibri" panose="020F0502020204030204" pitchFamily="34" charset="0"/>
              <a:ea typeface="Calibri" panose="020F0502020204030204" pitchFamily="34" charset="0"/>
              <a:cs typeface="Calibri" panose="020F0502020204030204" pitchFamily="34" charset="0"/>
            </a:rPr>
            <a:t>Mid term week </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230A6E4A-6CED-4DC0-AEFE-6859FE07B658}" cxnId="{E3115EEA-DE9C-4F06-B8B3-BEB263D5F2B1}" type="parTrans">
      <dgm:prSet/>
      <dgm:spPr/>
      <dgm:t>
        <a:bodyPr/>
        <a:lstStyle/>
        <a:p>
          <a:endParaRPr lang="en-US"/>
        </a:p>
      </dgm:t>
    </dgm:pt>
    <dgm:pt modelId="{0B568EC2-5D2A-4B00-8047-B7832F245B44}" cxnId="{E3115EEA-DE9C-4F06-B8B3-BEB263D5F2B1}" type="sibTrans">
      <dgm:prSet/>
      <dgm:spPr/>
      <dgm:t>
        <a:bodyPr/>
        <a:lstStyle/>
        <a:p>
          <a:endParaRPr lang="en-US"/>
        </a:p>
      </dgm:t>
    </dgm:pt>
    <dgm:pt modelId="{74045C00-D6AB-40F4-A0EC-3849807FC88D}">
      <dgm:prSet phldrT="[Text]"/>
      <dgm:spPr/>
      <dgm:t>
        <a:bodyPr/>
        <a:lstStyle/>
        <a:p>
          <a:r>
            <a:rPr lang="en-US" b="1" dirty="0">
              <a:solidFill>
                <a:schemeClr val="tx1"/>
              </a:solidFill>
            </a:rPr>
            <a:t>Week 7 - 8</a:t>
          </a:r>
        </a:p>
      </dgm:t>
    </dgm:pt>
    <dgm:pt modelId="{A2CB37B5-FB6A-4368-A045-E1C65615D546}" cxnId="{8EF80596-2994-4771-892F-2C4772D8D458}" type="parTrans">
      <dgm:prSet/>
      <dgm:spPr/>
      <dgm:t>
        <a:bodyPr/>
        <a:lstStyle/>
        <a:p>
          <a:endParaRPr lang="en-US"/>
        </a:p>
      </dgm:t>
    </dgm:pt>
    <dgm:pt modelId="{559D8C62-0929-418F-8097-53D2F0DBCF2B}" cxnId="{8EF80596-2994-4771-892F-2C4772D8D458}" type="sibTrans">
      <dgm:prSet/>
      <dgm:spPr/>
      <dgm:t>
        <a:bodyPr/>
        <a:lstStyle/>
        <a:p>
          <a:endParaRPr lang="en-US"/>
        </a:p>
      </dgm:t>
    </dgm:pt>
    <dgm:pt modelId="{02FFBBB1-DBC1-448B-B0B3-D48D66FE7872}">
      <dgm:prSet phldrT="[Text]"/>
      <dgm:spPr/>
      <dgm:t>
        <a:bodyPr/>
        <a:lstStyle/>
        <a:p>
          <a:r>
            <a:rPr lang="en-US" b="0" i="0" u="none" dirty="0">
              <a:latin typeface="Calibri" panose="020F0502020204030204" pitchFamily="34" charset="0"/>
              <a:ea typeface="Calibri" panose="020F0502020204030204" pitchFamily="34" charset="0"/>
              <a:cs typeface="Calibri" panose="020F0502020204030204" pitchFamily="34" charset="0"/>
            </a:rPr>
            <a:t>Did visualization on tableau</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98A22385-858C-4F07-A4D6-9A0E8D8E5927}" cxnId="{56818DCB-8127-41B3-A8FA-9BB3C4AEEF60}" type="parTrans">
      <dgm:prSet/>
      <dgm:spPr/>
      <dgm:t>
        <a:bodyPr/>
        <a:lstStyle/>
        <a:p>
          <a:endParaRPr lang="en-US"/>
        </a:p>
      </dgm:t>
    </dgm:pt>
    <dgm:pt modelId="{FC134796-1658-4344-B009-E1D5A472B390}" cxnId="{56818DCB-8127-41B3-A8FA-9BB3C4AEEF60}" type="sibTrans">
      <dgm:prSet/>
      <dgm:spPr/>
      <dgm:t>
        <a:bodyPr/>
        <a:lstStyle/>
        <a:p>
          <a:endParaRPr lang="en-US"/>
        </a:p>
      </dgm:t>
    </dgm:pt>
    <dgm:pt modelId="{185715AF-C7AC-49BC-808F-832AF009BC16}">
      <dgm:prSet phldrT="[Text]"/>
      <dgm:spPr/>
      <dgm:t>
        <a:bodyPr/>
        <a:lstStyle/>
        <a:p>
          <a:r>
            <a:rPr lang="en-US" b="0" dirty="0">
              <a:latin typeface="Calibri" panose="020F0502020204030204" pitchFamily="34" charset="0"/>
              <a:ea typeface="Calibri" panose="020F0502020204030204" pitchFamily="34" charset="0"/>
              <a:cs typeface="Calibri" panose="020F0502020204030204" pitchFamily="34" charset="0"/>
            </a:rPr>
            <a:t>Develop and Assess the performance of predictive model  for heart disease diagnosis. </a:t>
          </a:r>
        </a:p>
      </dgm:t>
    </dgm:pt>
    <dgm:pt modelId="{9E11DB47-DD4B-437F-B986-74C561DC4972}" cxnId="{0F607307-CADE-4580-ACA9-6C59B0A40BF6}" type="parTrans">
      <dgm:prSet/>
      <dgm:spPr/>
      <dgm:t>
        <a:bodyPr/>
        <a:lstStyle/>
        <a:p>
          <a:endParaRPr lang="en-US"/>
        </a:p>
      </dgm:t>
    </dgm:pt>
    <dgm:pt modelId="{929CFB55-1C99-4F60-AA4A-3F3C0CC2D9C5}" cxnId="{0F607307-CADE-4580-ACA9-6C59B0A40BF6}" type="sibTrans">
      <dgm:prSet/>
      <dgm:spPr/>
      <dgm:t>
        <a:bodyPr/>
        <a:lstStyle/>
        <a:p>
          <a:endParaRPr lang="en-US"/>
        </a:p>
      </dgm:t>
    </dgm:pt>
    <dgm:pt modelId="{23A33862-4085-4A09-A14A-75AEDD37E72B}">
      <dgm:prSet phldrT="[Text]"/>
      <dgm:spPr/>
      <dgm:t>
        <a:bodyPr/>
        <a:lstStyle/>
        <a:p>
          <a:r>
            <a:rPr lang="en-US" b="1" dirty="0">
              <a:solidFill>
                <a:schemeClr val="tx1"/>
              </a:solidFill>
            </a:rPr>
            <a:t>Week 9 - 11</a:t>
          </a:r>
        </a:p>
      </dgm:t>
    </dgm:pt>
    <dgm:pt modelId="{2DC7D52A-6B36-4926-8DB7-F6C46779CA12}" cxnId="{A6BD7522-AA01-4096-98F0-44139441042F}" type="sibTrans">
      <dgm:prSet/>
      <dgm:spPr/>
      <dgm:t>
        <a:bodyPr/>
        <a:lstStyle/>
        <a:p>
          <a:endParaRPr lang="en-US"/>
        </a:p>
      </dgm:t>
    </dgm:pt>
    <dgm:pt modelId="{A87FE2E2-B4D6-47F3-83D4-856209CC555E}" cxnId="{A6BD7522-AA01-4096-98F0-44139441042F}" type="parTrans">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5">
        <dgm:presLayoutVars>
          <dgm:chMax val="0"/>
          <dgm:chPref val="0"/>
        </dgm:presLayoutVars>
      </dgm:prSet>
      <dgm:spPr/>
    </dgm:pt>
    <dgm:pt modelId="{5D9FBDA1-4EAF-45D2-8A53-0ECF44915275}" type="pres">
      <dgm:prSet presAssocID="{74045C00-D6AB-40F4-A0EC-3849807FC88D}" presName="parTx" presStyleLbl="alignNode1" presStyleIdx="3" presStyleCnt="5">
        <dgm:presLayoutVars>
          <dgm:chMax val="0"/>
          <dgm:chPref val="0"/>
          <dgm:bulletEnabled val="1"/>
        </dgm:presLayoutVars>
      </dgm:prSet>
      <dgm:spPr/>
    </dgm:pt>
    <dgm:pt modelId="{7B79155E-B59E-4D4A-9B12-9D9165E4D8AF}" type="pres">
      <dgm:prSet presAssocID="{74045C00-D6AB-40F4-A0EC-3849807FC88D}" presName="desTx" presStyleLbl="revTx" presStyleIdx="3" presStyleCnt="5">
        <dgm:presLayoutVars>
          <dgm:chMax val="0"/>
          <dgm:chPref val="0"/>
          <dgm:bulletEnabled val="1"/>
        </dgm:presLayoutVars>
      </dgm:prSet>
      <dgm:spPr/>
    </dgm:pt>
    <dgm:pt modelId="{FE9DA7EE-69E5-41CB-9123-4C970163C09B}" type="pres">
      <dgm:prSet presAssocID="{74045C00-D6AB-40F4-A0EC-3849807FC88D}" presName="EmptyPlaceHolder" presStyleCnt="0"/>
      <dgm:spPr/>
    </dgm:pt>
    <dgm:pt modelId="{89135826-E8A1-4FB9-A5B2-3CF5D5291B54}" type="pres">
      <dgm:prSet presAssocID="{559D8C62-0929-418F-8097-53D2F0DBCF2B}" presName="space" presStyleCnt="0"/>
      <dgm:spPr/>
    </dgm:pt>
    <dgm:pt modelId="{028E66BB-F387-4F20-B9E1-1BD14E2665E5}" type="pres">
      <dgm:prSet presAssocID="{23A33862-4085-4A09-A14A-75AEDD37E72B}" presName="composite" presStyleCnt="0"/>
      <dgm:spPr/>
    </dgm:pt>
    <dgm:pt modelId="{FA8B0413-748A-4D34-901A-10655751E633}" type="pres">
      <dgm:prSet presAssocID="{23A33862-4085-4A09-A14A-75AEDD37E72B}" presName="L" presStyleLbl="solidFgAcc1" presStyleIdx="4" presStyleCnt="5">
        <dgm:presLayoutVars>
          <dgm:chMax val="0"/>
          <dgm:chPref val="0"/>
        </dgm:presLayoutVars>
      </dgm:prSet>
      <dgm:spPr/>
    </dgm:pt>
    <dgm:pt modelId="{42B4504B-C2C7-46D5-9274-2AE0A7D7838D}" type="pres">
      <dgm:prSet presAssocID="{23A33862-4085-4A09-A14A-75AEDD37E72B}" presName="parTx" presStyleLbl="alignNode1" presStyleIdx="4" presStyleCnt="5">
        <dgm:presLayoutVars>
          <dgm:chMax val="0"/>
          <dgm:chPref val="0"/>
          <dgm:bulletEnabled val="1"/>
        </dgm:presLayoutVars>
      </dgm:prSet>
      <dgm:spPr/>
    </dgm:pt>
    <dgm:pt modelId="{B5A6EAC9-AF2B-412A-A97A-1F68D70AA897}" type="pres">
      <dgm:prSet presAssocID="{23A33862-4085-4A09-A14A-75AEDD37E72B}" presName="desTx" presStyleLbl="revTx" presStyleIdx="4" presStyleCnt="5">
        <dgm:presLayoutVars>
          <dgm:chMax val="0"/>
          <dgm:chPref val="0"/>
          <dgm:bulletEnabled val="1"/>
        </dgm:presLayoutVars>
      </dgm:prSet>
      <dgm:spPr/>
    </dgm:pt>
    <dgm:pt modelId="{1D96954C-EDA0-49BF-A7EE-9EBFF38A77CD}" type="pres">
      <dgm:prSet presAssocID="{23A33862-4085-4A09-A14A-75AEDD37E72B}" presName="EmptyPlaceHolder" presStyleCnt="0"/>
      <dgm:spPr/>
    </dgm:pt>
  </dgm:ptLst>
  <dgm:cxnLst>
    <dgm:cxn modelId="{0F607307-CADE-4580-ACA9-6C59B0A40BF6}" srcId="{23A33862-4085-4A09-A14A-75AEDD37E72B}" destId="{185715AF-C7AC-49BC-808F-832AF009BC16}" srcOrd="0" destOrd="0" parTransId="{9E11DB47-DD4B-437F-B986-74C561DC4972}" sibTransId="{929CFB55-1C99-4F60-AA4A-3F3C0CC2D9C5}"/>
    <dgm:cxn modelId="{A6BD7522-AA01-4096-98F0-44139441042F}" srcId="{55C0B14E-AEA6-48D3-A387-ED4A3A3BF840}" destId="{23A33862-4085-4A09-A14A-75AEDD37E72B}" srcOrd="4" destOrd="0" parTransId="{A87FE2E2-B4D6-47F3-83D4-856209CC555E}" sibTransId="{2DC7D52A-6B36-4926-8DB7-F6C46779CA12}"/>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02F4858C-7A95-4108-947E-5AE3C6F39B11}" type="presOf" srcId="{23A33862-4085-4A09-A14A-75AEDD37E72B}" destId="{42B4504B-C2C7-46D5-9274-2AE0A7D7838D}"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902DE3F1-F1EF-4D13-933A-1C371404A419}" type="presOf" srcId="{185715AF-C7AC-49BC-808F-832AF009BC16}" destId="{B5A6EAC9-AF2B-412A-A97A-1F68D70AA897}"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 modelId="{7D0EA630-9502-4AC3-B4BB-34805885ABB2}" type="presParOf" srcId="{594BF422-752C-42F3-A230-3D0E6AE9A886}" destId="{89135826-E8A1-4FB9-A5B2-3CF5D5291B54}" srcOrd="7" destOrd="0" presId="urn:microsoft.com/office/officeart/2016/7/layout/AccentHomeChevronProcess"/>
    <dgm:cxn modelId="{76259321-6C86-4D69-ADF8-0CE780383D35}" type="presParOf" srcId="{594BF422-752C-42F3-A230-3D0E6AE9A886}" destId="{028E66BB-F387-4F20-B9E1-1BD14E2665E5}" srcOrd="8" destOrd="0" presId="urn:microsoft.com/office/officeart/2016/7/layout/AccentHomeChevronProcess"/>
    <dgm:cxn modelId="{F90732B1-6042-4FC8-B1D4-CE56550102CA}" type="presParOf" srcId="{028E66BB-F387-4F20-B9E1-1BD14E2665E5}" destId="{FA8B0413-748A-4D34-901A-10655751E633}" srcOrd="0" destOrd="0" presId="urn:microsoft.com/office/officeart/2016/7/layout/AccentHomeChevronProcess"/>
    <dgm:cxn modelId="{14C2BA2D-D935-49B2-AA18-14C0A5AB5A9B}" type="presParOf" srcId="{028E66BB-F387-4F20-B9E1-1BD14E2665E5}" destId="{42B4504B-C2C7-46D5-9274-2AE0A7D7838D}" srcOrd="1" destOrd="0" presId="urn:microsoft.com/office/officeart/2016/7/layout/AccentHomeChevronProcess"/>
    <dgm:cxn modelId="{51ABC5A6-5F2A-4209-B4AE-FBB062652794}" type="presParOf" srcId="{028E66BB-F387-4F20-B9E1-1BD14E2665E5}" destId="{B5A6EAC9-AF2B-412A-A97A-1F68D70AA897}" srcOrd="2" destOrd="0" presId="urn:microsoft.com/office/officeart/2016/7/layout/AccentHomeChevronProcess"/>
    <dgm:cxn modelId="{7145BFE5-E16E-4903-8A06-46BEDBB6576B}" type="presParOf" srcId="{028E66BB-F387-4F20-B9E1-1BD14E2665E5}" destId="{1D96954C-EDA0-49BF-A7EE-9EBFF38A77CD}" srcOrd="3" destOrd="0" presId="urn:microsoft.com/office/officeart/2016/7/layout/AccentHomeChevro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05/8/colors/accent2_2" csCatId="accent2" phldr="1"/>
      <dgm:spPr/>
      <dgm:t>
        <a:bodyPr/>
        <a:lstStyle/>
        <a:p>
          <a:endParaRPr lang="en-US"/>
        </a:p>
      </dgm:t>
    </dgm:pt>
    <dgm:pt modelId="{AACEAFD5-63CF-4AFC-B46F-BE086C5D447C}">
      <dgm:prSet phldrT="[Text]"/>
      <dgm:spPr/>
      <dgm:t>
        <a:bodyPr/>
        <a:lstStyle/>
        <a:p>
          <a:r>
            <a:rPr lang="en-US" b="1" dirty="0">
              <a:solidFill>
                <a:schemeClr val="tx1"/>
              </a:solidFill>
            </a:rPr>
            <a:t> Week 12</a:t>
          </a:r>
        </a:p>
      </dgm:t>
    </dgm:pt>
    <dgm:pt modelId="{7A0BD8EC-BB4A-4912-A54E-6F39B681264E}" cxnId="{AE101ABC-7EA3-4444-A576-8AB15A371C84}" type="parTrans">
      <dgm:prSet/>
      <dgm:spPr/>
      <dgm:t>
        <a:bodyPr/>
        <a:lstStyle/>
        <a:p>
          <a:endParaRPr lang="en-US"/>
        </a:p>
      </dgm:t>
    </dgm:pt>
    <dgm:pt modelId="{7A8D4B4D-06E9-4958-810D-A6226B6AC588}" cxnId="{AE101ABC-7EA3-4444-A576-8AB15A371C84}" type="sibTrans">
      <dgm:prSet/>
      <dgm:spPr/>
      <dgm:t>
        <a:bodyPr/>
        <a:lstStyle/>
        <a:p>
          <a:endParaRPr lang="en-US"/>
        </a:p>
      </dgm:t>
    </dgm:pt>
    <dgm:pt modelId="{349299C9-846E-4827-813A-349CCCE20782}">
      <dgm:prSet phldrT="[Text]" custT="1"/>
      <dgm:spPr/>
      <dgm:t>
        <a:bodyPr/>
        <a:lstStyle/>
        <a:p>
          <a:r>
            <a:rPr lang="en-US" sz="1800" b="0" dirty="0">
              <a:latin typeface="Calibri" panose="020F0502020204030204" pitchFamily="34" charset="0"/>
              <a:ea typeface="Calibri" panose="020F0502020204030204" pitchFamily="34" charset="0"/>
              <a:cs typeface="Calibri" panose="020F0502020204030204" pitchFamily="34" charset="0"/>
            </a:rPr>
            <a:t>Provide insights of our outcome.</a:t>
          </a:r>
        </a:p>
      </dgm:t>
    </dgm:pt>
    <dgm:pt modelId="{AEA27547-B9ED-4994-BD27-04EC297EF367}" cxnId="{0EFA3039-6828-403C-9445-4359BA6645E6}" type="parTrans">
      <dgm:prSet/>
      <dgm:spPr/>
      <dgm:t>
        <a:bodyPr/>
        <a:lstStyle/>
        <a:p>
          <a:endParaRPr lang="en-US"/>
        </a:p>
      </dgm:t>
    </dgm:pt>
    <dgm:pt modelId="{9D819F52-ACA0-4B08-8256-DF6BD8FA3A0B}" cxnId="{0EFA3039-6828-403C-9445-4359BA6645E6}" type="sibTrans">
      <dgm:prSet/>
      <dgm:spPr/>
      <dgm:t>
        <a:bodyPr/>
        <a:lstStyle/>
        <a:p>
          <a:endParaRPr lang="en-US"/>
        </a:p>
      </dgm:t>
    </dgm:pt>
    <dgm:pt modelId="{D07AD3FD-84FF-467E-9693-752776549C61}">
      <dgm:prSet phldrT="[Text]" phldr="0"/>
      <dgm:spPr/>
      <dgm:t>
        <a:bodyPr/>
        <a:lstStyle/>
        <a:p>
          <a:r>
            <a:rPr lang="en-US" b="1" dirty="0">
              <a:solidFill>
                <a:schemeClr val="tx1"/>
              </a:solidFill>
            </a:rPr>
            <a:t>Week 13 </a:t>
          </a:r>
        </a:p>
      </dgm:t>
    </dgm:pt>
    <dgm:pt modelId="{7B691773-F524-4FAD-A272-BDF0B0C4370A}" cxnId="{55492768-9A5E-4F74-AC7C-959C5C24EFD3}" type="parTrans">
      <dgm:prSet/>
      <dgm:spPr/>
      <dgm:t>
        <a:bodyPr/>
        <a:lstStyle/>
        <a:p>
          <a:endParaRPr lang="en-US"/>
        </a:p>
      </dgm:t>
    </dgm:pt>
    <dgm:pt modelId="{A8C9B7A9-BC2A-4753-B7F0-F2E361D95520}" cxnId="{55492768-9A5E-4F74-AC7C-959C5C24EFD3}" type="sibTrans">
      <dgm:prSet/>
      <dgm:spPr/>
      <dgm:t>
        <a:bodyPr/>
        <a:lstStyle/>
        <a:p>
          <a:endParaRPr lang="en-US"/>
        </a:p>
      </dgm:t>
    </dgm:pt>
    <dgm:pt modelId="{5D70EFF5-8B31-4A1F-AE44-51E4CF0013EB}">
      <dgm:prSet phldrT="[Tex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Prepare and deliver an interim report that summarizes all work done to date</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96C720A0-FEEF-48D1-8DF6-ABA03C304822}" cxnId="{E97FF64F-8020-497E-AE7D-2395DDA4560D}" type="parTrans">
      <dgm:prSet/>
      <dgm:spPr/>
      <dgm:t>
        <a:bodyPr/>
        <a:lstStyle/>
        <a:p>
          <a:endParaRPr lang="en-US"/>
        </a:p>
      </dgm:t>
    </dgm:pt>
    <dgm:pt modelId="{B6A59CDE-18AD-4553-B6C5-FF001A8E8510}" cxnId="{E97FF64F-8020-497E-AE7D-2395DDA4560D}" type="sibTrans">
      <dgm:prSet/>
      <dgm:spPr/>
      <dgm:t>
        <a:bodyPr/>
        <a:lstStyle/>
        <a:p>
          <a:endParaRPr lang="en-US"/>
        </a:p>
      </dgm:t>
    </dgm:pt>
    <dgm:pt modelId="{D71FC021-6A65-44D1-95B9-0E6C89079866}">
      <dgm:prSet phldrT="[Text]" phldr="0"/>
      <dgm:spPr/>
      <dgm:t>
        <a:bodyPr/>
        <a:lstStyle/>
        <a:p>
          <a:r>
            <a:rPr lang="en-US" b="1" dirty="0">
              <a:solidFill>
                <a:schemeClr val="tx1"/>
              </a:solidFill>
            </a:rPr>
            <a:t>Week 14 </a:t>
          </a:r>
        </a:p>
      </dgm:t>
    </dgm:pt>
    <dgm:pt modelId="{862AAE39-3AAD-40E3-BA20-90187BD73242}" cxnId="{53239C96-427C-420B-95DC-546F3B30ED65}" type="parTrans">
      <dgm:prSet/>
      <dgm:spPr/>
      <dgm:t>
        <a:bodyPr/>
        <a:lstStyle/>
        <a:p>
          <a:endParaRPr lang="en-US"/>
        </a:p>
      </dgm:t>
    </dgm:pt>
    <dgm:pt modelId="{9B090D9D-470E-46E2-AABB-0368A52481AA}" cxnId="{53239C96-427C-420B-95DC-546F3B30ED65}" type="sibTrans">
      <dgm:prSet/>
      <dgm:spPr/>
      <dgm:t>
        <a:bodyPr/>
        <a:lstStyle/>
        <a:p>
          <a:endParaRPr lang="en-US"/>
        </a:p>
      </dgm:t>
    </dgm:pt>
    <dgm:pt modelId="{4A6BB192-9983-4F48-BBC5-6E384EED7EC5}">
      <dgm:prSet phldrT="[Text]"/>
      <dgm:spPr/>
      <dgm:t>
        <a:bodyPr/>
        <a:lstStyle/>
        <a:p>
          <a:r>
            <a:rPr lang="en-US" b="0" i="0" dirty="0">
              <a:latin typeface="Calibri" panose="020F0502020204030204" pitchFamily="34" charset="0"/>
              <a:ea typeface="Calibri" panose="020F0502020204030204" pitchFamily="34" charset="0"/>
              <a:cs typeface="Calibri" panose="020F0502020204030204" pitchFamily="34" charset="0"/>
            </a:rPr>
            <a:t>Prepare and deliver an interim presentation that summarizes all work done to date</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230A6E4A-6CED-4DC0-AEFE-6859FE07B658}" cxnId="{E3115EEA-DE9C-4F06-B8B3-BEB263D5F2B1}" type="parTrans">
      <dgm:prSet/>
      <dgm:spPr/>
      <dgm:t>
        <a:bodyPr/>
        <a:lstStyle/>
        <a:p>
          <a:endParaRPr lang="en-US"/>
        </a:p>
      </dgm:t>
    </dgm:pt>
    <dgm:pt modelId="{0B568EC2-5D2A-4B00-8047-B7832F245B44}" cxnId="{E3115EEA-DE9C-4F06-B8B3-BEB263D5F2B1}" type="sibTrans">
      <dgm:prSet/>
      <dgm:spPr/>
      <dgm:t>
        <a:bodyPr/>
        <a:lstStyle/>
        <a:p>
          <a:endParaRPr lang="en-US"/>
        </a:p>
      </dgm:t>
    </dgm:pt>
    <dgm:pt modelId="{74045C00-D6AB-40F4-A0EC-3849807FC88D}">
      <dgm:prSet phldrT="[Text]"/>
      <dgm:spPr/>
      <dgm:t>
        <a:bodyPr/>
        <a:lstStyle/>
        <a:p>
          <a:r>
            <a:rPr lang="en-US" b="1" dirty="0">
              <a:solidFill>
                <a:schemeClr val="tx1"/>
              </a:solidFill>
            </a:rPr>
            <a:t>Week 15</a:t>
          </a:r>
        </a:p>
      </dgm:t>
    </dgm:pt>
    <dgm:pt modelId="{A2CB37B5-FB6A-4368-A045-E1C65615D546}" cxnId="{8EF80596-2994-4771-892F-2C4772D8D458}" type="parTrans">
      <dgm:prSet/>
      <dgm:spPr/>
      <dgm:t>
        <a:bodyPr/>
        <a:lstStyle/>
        <a:p>
          <a:endParaRPr lang="en-US"/>
        </a:p>
      </dgm:t>
    </dgm:pt>
    <dgm:pt modelId="{559D8C62-0929-418F-8097-53D2F0DBCF2B}" cxnId="{8EF80596-2994-4771-892F-2C4772D8D458}" type="sibTrans">
      <dgm:prSet/>
      <dgm:spPr/>
      <dgm:t>
        <a:bodyPr/>
        <a:lstStyle/>
        <a:p>
          <a:endParaRPr lang="en-US"/>
        </a:p>
      </dgm:t>
    </dgm:pt>
    <dgm:pt modelId="{02FFBBB1-DBC1-448B-B0B3-D48D66FE7872}">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Final Exam week</a:t>
          </a:r>
        </a:p>
      </dgm:t>
    </dgm:pt>
    <dgm:pt modelId="{98A22385-858C-4F07-A4D6-9A0E8D8E5927}" cxnId="{56818DCB-8127-41B3-A8FA-9BB3C4AEEF60}" type="parTrans">
      <dgm:prSet/>
      <dgm:spPr/>
      <dgm:t>
        <a:bodyPr/>
        <a:lstStyle/>
        <a:p>
          <a:endParaRPr lang="en-US"/>
        </a:p>
      </dgm:t>
    </dgm:pt>
    <dgm:pt modelId="{FC134796-1658-4344-B009-E1D5A472B390}" cxnId="{56818DCB-8127-41B3-A8FA-9BB3C4AEEF60}" type="sibTrans">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4">
        <dgm:presLayoutVars>
          <dgm:chMax val="0"/>
          <dgm:chPref val="0"/>
        </dgm:presLayoutVars>
      </dgm:prSet>
      <dgm:spPr/>
    </dgm:pt>
    <dgm:pt modelId="{CA3A6A4E-2D39-41D2-A6B1-B590D0C452D2}" type="pres">
      <dgm:prSet presAssocID="{AACEAFD5-63CF-4AFC-B46F-BE086C5D447C}" presName="parTx" presStyleLbl="alignNode1" presStyleIdx="0" presStyleCnt="4">
        <dgm:presLayoutVars>
          <dgm:chMax val="0"/>
          <dgm:chPref val="0"/>
          <dgm:bulletEnabled val="1"/>
        </dgm:presLayoutVars>
      </dgm:prSet>
      <dgm:spPr/>
    </dgm:pt>
    <dgm:pt modelId="{810D7AA7-A541-4507-BE7F-36CCF210089F}" type="pres">
      <dgm:prSet presAssocID="{AACEAFD5-63CF-4AFC-B46F-BE086C5D447C}" presName="desTx" presStyleLbl="revTx" presStyleIdx="0" presStyleCnt="4">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4">
        <dgm:presLayoutVars>
          <dgm:chMax val="0"/>
          <dgm:chPref val="0"/>
        </dgm:presLayoutVars>
      </dgm:prSet>
      <dgm:spPr/>
    </dgm:pt>
    <dgm:pt modelId="{6C46E586-0364-4C52-98F9-74A7ACD803D1}" type="pres">
      <dgm:prSet presAssocID="{D07AD3FD-84FF-467E-9693-752776549C61}" presName="parTx" presStyleLbl="alignNode1" presStyleIdx="1" presStyleCnt="4" custLinFactNeighborX="-2511" custLinFactNeighborY="148">
        <dgm:presLayoutVars>
          <dgm:chMax val="0"/>
          <dgm:chPref val="0"/>
          <dgm:bulletEnabled val="1"/>
        </dgm:presLayoutVars>
      </dgm:prSet>
      <dgm:spPr/>
    </dgm:pt>
    <dgm:pt modelId="{5E07F9E4-149C-4A89-848F-4ABDD305F0C5}" type="pres">
      <dgm:prSet presAssocID="{D07AD3FD-84FF-467E-9693-752776549C61}" presName="desTx" presStyleLbl="revTx" presStyleIdx="1" presStyleCnt="4">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4">
        <dgm:presLayoutVars>
          <dgm:chMax val="0"/>
          <dgm:chPref val="0"/>
        </dgm:presLayoutVars>
      </dgm:prSet>
      <dgm:spPr/>
    </dgm:pt>
    <dgm:pt modelId="{7A0B5EFC-88FB-4ED5-994F-D5F6584C2293}" type="pres">
      <dgm:prSet presAssocID="{D71FC021-6A65-44D1-95B9-0E6C89079866}" presName="parTx" presStyleLbl="alignNode1" presStyleIdx="2" presStyleCnt="4" custLinFactNeighborX="-4427" custLinFactNeighborY="-2786">
        <dgm:presLayoutVars>
          <dgm:chMax val="0"/>
          <dgm:chPref val="0"/>
          <dgm:bulletEnabled val="1"/>
        </dgm:presLayoutVars>
      </dgm:prSet>
      <dgm:spPr/>
    </dgm:pt>
    <dgm:pt modelId="{FD7B29F2-0D66-4B4B-BC8A-82DA23575305}" type="pres">
      <dgm:prSet presAssocID="{D71FC021-6A65-44D1-95B9-0E6C89079866}" presName="desTx" presStyleLbl="revTx" presStyleIdx="2" presStyleCnt="4">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FA5B22E-3525-4682-A797-4EEA1EC22288}" type="pres">
      <dgm:prSet presAssocID="{9B090D9D-470E-46E2-AABB-0368A52481AA}" presName="space" presStyleCnt="0"/>
      <dgm:spPr/>
    </dgm:pt>
    <dgm:pt modelId="{EF2BACFB-EFD9-40A7-932B-293ABF85799E}" type="pres">
      <dgm:prSet presAssocID="{74045C00-D6AB-40F4-A0EC-3849807FC88D}" presName="composite" presStyleCnt="0"/>
      <dgm:spPr/>
    </dgm:pt>
    <dgm:pt modelId="{A653CF83-944B-4F9F-97BC-7B4E2900BD00}" type="pres">
      <dgm:prSet presAssocID="{74045C00-D6AB-40F4-A0EC-3849807FC88D}" presName="L" presStyleLbl="solidFgAcc1" presStyleIdx="3" presStyleCnt="4">
        <dgm:presLayoutVars>
          <dgm:chMax val="0"/>
          <dgm:chPref val="0"/>
        </dgm:presLayoutVars>
      </dgm:prSet>
      <dgm:spPr/>
    </dgm:pt>
    <dgm:pt modelId="{5D9FBDA1-4EAF-45D2-8A53-0ECF44915275}" type="pres">
      <dgm:prSet presAssocID="{74045C00-D6AB-40F4-A0EC-3849807FC88D}" presName="parTx" presStyleLbl="alignNode1" presStyleIdx="3" presStyleCnt="4" custLinFactNeighborX="-9196" custLinFactNeighborY="-2786">
        <dgm:presLayoutVars>
          <dgm:chMax val="0"/>
          <dgm:chPref val="0"/>
          <dgm:bulletEnabled val="1"/>
        </dgm:presLayoutVars>
      </dgm:prSet>
      <dgm:spPr/>
    </dgm:pt>
    <dgm:pt modelId="{7B79155E-B59E-4D4A-9B12-9D9165E4D8AF}" type="pres">
      <dgm:prSet presAssocID="{74045C00-D6AB-40F4-A0EC-3849807FC88D}" presName="desTx" presStyleLbl="revTx" presStyleIdx="3" presStyleCnt="4">
        <dgm:presLayoutVars>
          <dgm:chMax val="0"/>
          <dgm:chPref val="0"/>
          <dgm:bulletEnabled val="1"/>
        </dgm:presLayoutVars>
      </dgm:prSet>
      <dgm:spPr/>
    </dgm:pt>
    <dgm:pt modelId="{FE9DA7EE-69E5-41CB-9123-4C970163C09B}" type="pres">
      <dgm:prSet presAssocID="{74045C00-D6AB-40F4-A0EC-3849807FC88D}" presName="EmptyPlaceHolder" presStyleCnt="0"/>
      <dgm:spPr/>
    </dgm:pt>
  </dgm:ptLst>
  <dgm:cxnLst>
    <dgm:cxn modelId="{F23BFC27-EEA1-48DD-A68B-3C9BF1AE455D}" type="presOf" srcId="{349299C9-846E-4827-813A-349CCCE20782}" destId="{810D7AA7-A541-4507-BE7F-36CCF210089F}" srcOrd="0" destOrd="0" presId="urn:microsoft.com/office/officeart/2016/7/layout/AccentHomeChevronProcess"/>
    <dgm:cxn modelId="{7A93692E-BCC1-411C-AEA9-A7194A20D7D2}" type="presOf" srcId="{02FFBBB1-DBC1-448B-B0B3-D48D66FE7872}" destId="{7B79155E-B59E-4D4A-9B12-9D9165E4D8A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2A53D869-2862-4264-B8B2-486EA39AB340}" type="presOf" srcId="{74045C00-D6AB-40F4-A0EC-3849807FC88D}" destId="{5D9FBDA1-4EAF-45D2-8A53-0ECF44915275}"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8EF80596-2994-4771-892F-2C4772D8D458}" srcId="{55C0B14E-AEA6-48D3-A387-ED4A3A3BF840}" destId="{74045C00-D6AB-40F4-A0EC-3849807FC88D}" srcOrd="3" destOrd="0" parTransId="{A2CB37B5-FB6A-4368-A045-E1C65615D546}" sibTransId="{559D8C62-0929-418F-8097-53D2F0DBCF2B}"/>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56818DCB-8127-41B3-A8FA-9BB3C4AEEF60}" srcId="{74045C00-D6AB-40F4-A0EC-3849807FC88D}" destId="{02FFBBB1-DBC1-448B-B0B3-D48D66FE7872}" srcOrd="0" destOrd="0" parTransId="{98A22385-858C-4F07-A4D6-9A0E8D8E5927}" sibTransId="{FC134796-1658-4344-B009-E1D5A472B390}"/>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55B8294-E8EB-4C2C-9BA1-181EA9661C18}" type="presParOf" srcId="{594BF422-752C-42F3-A230-3D0E6AE9A886}" destId="{FFA5B22E-3525-4682-A797-4EEA1EC22288}" srcOrd="5" destOrd="0" presId="urn:microsoft.com/office/officeart/2016/7/layout/AccentHomeChevronProcess"/>
    <dgm:cxn modelId="{130A0824-F243-47D3-AB10-5086834FB311}" type="presParOf" srcId="{594BF422-752C-42F3-A230-3D0E6AE9A886}" destId="{EF2BACFB-EFD9-40A7-932B-293ABF85799E}" srcOrd="6" destOrd="0" presId="urn:microsoft.com/office/officeart/2016/7/layout/AccentHomeChevronProcess"/>
    <dgm:cxn modelId="{4196290A-7295-4E28-B224-83672AE3F2A7}" type="presParOf" srcId="{EF2BACFB-EFD9-40A7-932B-293ABF85799E}" destId="{A653CF83-944B-4F9F-97BC-7B4E2900BD00}" srcOrd="0" destOrd="0" presId="urn:microsoft.com/office/officeart/2016/7/layout/AccentHomeChevronProcess"/>
    <dgm:cxn modelId="{485137D0-CEF7-4E76-91AE-FD6F3E1B56C8}" type="presParOf" srcId="{EF2BACFB-EFD9-40A7-932B-293ABF85799E}" destId="{5D9FBDA1-4EAF-45D2-8A53-0ECF44915275}" srcOrd="1" destOrd="0" presId="urn:microsoft.com/office/officeart/2016/7/layout/AccentHomeChevronProcess"/>
    <dgm:cxn modelId="{C128CA0F-BFFA-4415-81CD-BFC6B3F2259F}" type="presParOf" srcId="{EF2BACFB-EFD9-40A7-932B-293ABF85799E}" destId="{7B79155E-B59E-4D4A-9B12-9D9165E4D8AF}" srcOrd="2" destOrd="0" presId="urn:microsoft.com/office/officeart/2016/7/layout/AccentHomeChevronProcess"/>
    <dgm:cxn modelId="{9E65E2D7-944B-4DF8-BAB0-ED1C5269ACE0}" type="presParOf" srcId="{EF2BACFB-EFD9-40A7-932B-293ABF85799E}" destId="{FE9DA7EE-69E5-41CB-9123-4C970163C09B}" srcOrd="3" destOrd="0" presId="urn:microsoft.com/office/officeart/2016/7/layout/AccentHomeChevro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32320" y="-665"/>
        <a:ext cx="10969618" cy="3635117"/>
        <a:chOff x="32320" y="-665"/>
        <a:chExt cx="10969618" cy="3635117"/>
      </a:xfrm>
    </dsp:grpSpPr>
    <dsp:sp modelId="{1040C04C-266A-4BA6-AC80-0FD4DCD21C67}">
      <dsp:nvSpPr>
        <dsp:cNvPr id="3" name="Rectangles 2"/>
        <dsp:cNvSpPr/>
      </dsp:nvSpPr>
      <dsp:spPr bwMode="white">
        <a:xfrm>
          <a:off x="32320" y="-665"/>
          <a:ext cx="3427915" cy="2362826"/>
        </a:xfrm>
        <a:prstGeom prst="rect">
          <a:avLst/>
        </a:prstGeom>
        <a:blipFill>
          <a:blip r:embed="rId1"/>
          <a:srcRect/>
          <a:stretch>
            <a:fillRect l="-2000" r="-2000"/>
          </a:stretch>
        </a:blipFill>
      </dsp:spPr>
      <dsp:style>
        <a:lnRef idx="2">
          <a:schemeClr val="lt1"/>
        </a:lnRef>
        <a:fillRef idx="1">
          <a:schemeClr val="accent1"/>
        </a:fillRef>
        <a:effectRef idx="0">
          <a:scrgbClr r="0" g="0" b="0"/>
        </a:effectRef>
        <a:fontRef idx="minor">
          <a:schemeClr val="lt1"/>
        </a:fontRef>
      </dsp:style>
      <dsp:txXfrm>
        <a:off x="32320" y="-665"/>
        <a:ext cx="3427915" cy="2362826"/>
      </dsp:txXfrm>
    </dsp:sp>
    <dsp:sp modelId="{D3FDBB08-A758-4DF3-8739-D97BA7655C7B}">
      <dsp:nvSpPr>
        <dsp:cNvPr id="4" name="Rectangles 3"/>
        <dsp:cNvSpPr/>
      </dsp:nvSpPr>
      <dsp:spPr bwMode="white">
        <a:xfrm>
          <a:off x="32320" y="2362161"/>
          <a:ext cx="3427915" cy="1272291"/>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28016" tIns="128016" rIns="128016" bIns="0"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None/>
          </a:pPr>
          <a:r>
            <a:rPr lang="en-US" sz="1800" dirty="0">
              <a:solidFill>
                <a:schemeClr val="tx1"/>
              </a:solidFill>
            </a:rPr>
            <a:t> </a:t>
          </a:r>
          <a:r>
            <a:rPr lang="en-US" sz="1800" b="1" dirty="0">
              <a:solidFill>
                <a:schemeClr val="tx1"/>
              </a:solidFill>
            </a:rPr>
            <a:t>Vijay </a:t>
          </a:r>
          <a:r>
            <a:rPr lang="en-US" sz="1800" b="1" dirty="0" err="1">
              <a:solidFill>
                <a:schemeClr val="tx1"/>
              </a:solidFill>
            </a:rPr>
            <a:t>Lathwal</a:t>
          </a:r>
          <a:r>
            <a:rPr lang="en-US" sz="1800" b="1" dirty="0">
              <a:solidFill>
                <a:schemeClr val="tx1"/>
              </a:solidFill>
            </a:rPr>
            <a:t> </a:t>
          </a:r>
          <a:endParaRPr lang="en-US" sz="1800" b="1" dirty="0">
            <a:solidFill>
              <a:schemeClr val="tx1"/>
            </a:solidFill>
          </a:endParaRPr>
        </a:p>
        <a:p>
          <a:pPr lvl="0">
            <a:lnSpc>
              <a:spcPct val="100000"/>
            </a:lnSpc>
            <a:spcBef>
              <a:spcPct val="0"/>
            </a:spcBef>
            <a:spcAft>
              <a:spcPct val="35000"/>
            </a:spcAft>
            <a:buNone/>
          </a:pPr>
          <a:r>
            <a:rPr lang="en-US" sz="1800" b="1" dirty="0">
              <a:solidFill>
                <a:schemeClr val="tx1"/>
              </a:solidFill>
            </a:rPr>
            <a:t>(0822116)</a:t>
          </a:r>
          <a:endParaRPr>
            <a:solidFill>
              <a:schemeClr val="tx1"/>
            </a:solidFill>
          </a:endParaRPr>
        </a:p>
      </dsp:txBody>
      <dsp:txXfrm>
        <a:off x="32320" y="2362161"/>
        <a:ext cx="3427915" cy="1272291"/>
      </dsp:txXfrm>
    </dsp:sp>
    <dsp:sp modelId="{DAF657F3-DFA5-4888-AFA2-D3282F4294DB}">
      <dsp:nvSpPr>
        <dsp:cNvPr id="6" name="Rectangles 5"/>
        <dsp:cNvSpPr/>
      </dsp:nvSpPr>
      <dsp:spPr bwMode="white">
        <a:xfrm>
          <a:off x="3803171" y="2362161"/>
          <a:ext cx="3427915" cy="1272291"/>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376936" tIns="376936" rIns="376936" bIns="0" anchor="t"/>
        <a:lstStyle>
          <a:lvl1pPr algn="ctr">
            <a:defRPr sz="6500"/>
          </a:lvl1pPr>
          <a:lvl2pPr marL="285750" indent="-285750" algn="ctr">
            <a:defRPr sz="5100"/>
          </a:lvl2pPr>
          <a:lvl3pPr marL="571500" indent="-285750" algn="ctr">
            <a:defRPr sz="5100"/>
          </a:lvl3pPr>
          <a:lvl4pPr marL="857250" indent="-285750" algn="ctr">
            <a:defRPr sz="5100"/>
          </a:lvl4pPr>
          <a:lvl5pPr marL="1143000" indent="-285750" algn="ctr">
            <a:defRPr sz="5100"/>
          </a:lvl5pPr>
          <a:lvl6pPr marL="1428750" indent="-285750" algn="ctr">
            <a:defRPr sz="5100"/>
          </a:lvl6pPr>
          <a:lvl7pPr marL="1714500" indent="-285750" algn="ctr">
            <a:defRPr sz="5100"/>
          </a:lvl7pPr>
          <a:lvl8pPr marL="2000250" indent="-285750" algn="ctr">
            <a:defRPr sz="5100"/>
          </a:lvl8pPr>
          <a:lvl9pPr marL="2286000" indent="-285750" algn="ctr">
            <a:defRPr sz="5100"/>
          </a:lvl9pPr>
        </a:lstStyle>
        <a:p>
          <a:pPr lvl="0">
            <a:lnSpc>
              <a:spcPct val="100000"/>
            </a:lnSpc>
            <a:spcBef>
              <a:spcPct val="0"/>
            </a:spcBef>
            <a:spcAft>
              <a:spcPct val="35000"/>
            </a:spcAft>
            <a:buNone/>
          </a:pPr>
          <a:endParaRPr>
            <a:solidFill>
              <a:schemeClr val="tx1"/>
            </a:solidFill>
          </a:endParaRPr>
        </a:p>
      </dsp:txBody>
      <dsp:txXfrm>
        <a:off x="3803171" y="2362161"/>
        <a:ext cx="3427915" cy="1272291"/>
      </dsp:txXfrm>
    </dsp:sp>
    <dsp:sp modelId="{F06C5809-9330-4959-A4AC-CABBA853D005}">
      <dsp:nvSpPr>
        <dsp:cNvPr id="8" name="Rectangles 7"/>
        <dsp:cNvSpPr/>
      </dsp:nvSpPr>
      <dsp:spPr bwMode="white">
        <a:xfrm>
          <a:off x="7574022" y="2362161"/>
          <a:ext cx="3427915" cy="1272291"/>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128016" tIns="128016" rIns="128016" bIns="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ctr">
            <a:lnSpc>
              <a:spcPct val="100000"/>
            </a:lnSpc>
            <a:spcBef>
              <a:spcPct val="0"/>
            </a:spcBef>
            <a:spcAft>
              <a:spcPct val="35000"/>
            </a:spcAft>
            <a:buNone/>
          </a:pPr>
          <a:endParaRPr lang="en-US" sz="1800" b="1" dirty="0">
            <a:solidFill>
              <a:schemeClr val="tx1"/>
            </a:solidFill>
          </a:endParaRPr>
        </a:p>
        <a:p>
          <a:pPr marL="171450" lvl="1" indent="-171450" algn="l">
            <a:lnSpc>
              <a:spcPct val="100000"/>
            </a:lnSpc>
            <a:spcBef>
              <a:spcPct val="0"/>
            </a:spcBef>
            <a:spcAft>
              <a:spcPct val="15000"/>
            </a:spcAft>
            <a:buChar char="•"/>
          </a:pPr>
          <a:endParaRPr lang="en-US" sz="1600" dirty="0">
            <a:solidFill>
              <a:schemeClr val="tx1"/>
            </a:solidFill>
          </a:endParaRPr>
        </a:p>
      </dsp:txBody>
      <dsp:txXfrm>
        <a:off x="7574022" y="2362161"/>
        <a:ext cx="3427915" cy="1272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74032" y="1921958"/>
          <a:ext cx="2128192" cy="176000"/>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63" y="3074055"/>
          <a:ext cx="2200009" cy="709397"/>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1- 3</a:t>
          </a:r>
        </a:p>
      </dsp:txBody>
      <dsp:txXfrm>
        <a:off x="2063" y="3074055"/>
        <a:ext cx="2111334" cy="709397"/>
      </dsp:txXfrm>
    </dsp:sp>
    <dsp:sp modelId="{810D7AA7-A541-4507-BE7F-36CCF210089F}">
      <dsp:nvSpPr>
        <dsp:cNvPr id="0" name=""/>
        <dsp:cNvSpPr/>
      </dsp:nvSpPr>
      <dsp:spPr>
        <a:xfrm>
          <a:off x="178064" y="1051463"/>
          <a:ext cx="1786407" cy="151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latin typeface="Calibri" panose="020F0502020204030204" pitchFamily="34" charset="0"/>
              <a:ea typeface="Calibri" panose="020F0502020204030204" pitchFamily="34" charset="0"/>
              <a:cs typeface="Calibri" panose="020F0502020204030204" pitchFamily="34" charset="0"/>
            </a:rPr>
            <a:t>Proposed a logical and detailed formulation of a  problem that solves a specific need</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178064" y="1051463"/>
        <a:ext cx="1786407" cy="1515511"/>
      </dsp:txXfrm>
    </dsp:sp>
    <dsp:sp modelId="{E41E7729-FD3F-426D-804C-45BD60BD762D}">
      <dsp:nvSpPr>
        <dsp:cNvPr id="0" name=""/>
        <dsp:cNvSpPr/>
      </dsp:nvSpPr>
      <dsp:spPr>
        <a:xfrm rot="5400000">
          <a:off x="1115976" y="1921958"/>
          <a:ext cx="2128192" cy="176000"/>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092072" y="3074055"/>
          <a:ext cx="2200009" cy="70939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5 - 6</a:t>
          </a:r>
        </a:p>
      </dsp:txBody>
      <dsp:txXfrm>
        <a:off x="2269421" y="3074055"/>
        <a:ext cx="1845311" cy="709397"/>
      </dsp:txXfrm>
    </dsp:sp>
    <dsp:sp modelId="{5E07F9E4-149C-4A89-848F-4ABDD305F0C5}">
      <dsp:nvSpPr>
        <dsp:cNvPr id="0" name=""/>
        <dsp:cNvSpPr/>
      </dsp:nvSpPr>
      <dsp:spPr>
        <a:xfrm>
          <a:off x="2268072" y="1051463"/>
          <a:ext cx="1786407" cy="151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u="none" kern="1200" dirty="0">
              <a:latin typeface="Calibri" panose="020F0502020204030204" pitchFamily="34" charset="0"/>
              <a:ea typeface="Calibri" panose="020F0502020204030204" pitchFamily="34" charset="0"/>
              <a:cs typeface="Calibri" panose="020F0502020204030204" pitchFamily="34" charset="0"/>
            </a:rPr>
            <a:t>Did basic machine learning such as data reading in python, data cleaning, five summary statistics.</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2268072" y="1051463"/>
        <a:ext cx="1786407" cy="1515511"/>
      </dsp:txXfrm>
    </dsp:sp>
    <dsp:sp modelId="{473F2067-7126-4D56-A328-5A8CFD3D8D52}">
      <dsp:nvSpPr>
        <dsp:cNvPr id="0" name=""/>
        <dsp:cNvSpPr/>
      </dsp:nvSpPr>
      <dsp:spPr>
        <a:xfrm rot="5400000">
          <a:off x="3205985" y="1921958"/>
          <a:ext cx="2128192" cy="176000"/>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182080" y="3074055"/>
          <a:ext cx="2200009" cy="70939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7</a:t>
          </a:r>
        </a:p>
      </dsp:txBody>
      <dsp:txXfrm>
        <a:off x="4359429" y="3074055"/>
        <a:ext cx="1845311" cy="709397"/>
      </dsp:txXfrm>
    </dsp:sp>
    <dsp:sp modelId="{FD7B29F2-0D66-4B4B-BC8A-82DA23575305}">
      <dsp:nvSpPr>
        <dsp:cNvPr id="0" name=""/>
        <dsp:cNvSpPr/>
      </dsp:nvSpPr>
      <dsp:spPr>
        <a:xfrm>
          <a:off x="4358081" y="1051463"/>
          <a:ext cx="1786407" cy="151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u="none" kern="1200" dirty="0">
              <a:latin typeface="Calibri" panose="020F0502020204030204" pitchFamily="34" charset="0"/>
              <a:ea typeface="Calibri" panose="020F0502020204030204" pitchFamily="34" charset="0"/>
              <a:cs typeface="Calibri" panose="020F0502020204030204" pitchFamily="34" charset="0"/>
            </a:rPr>
            <a:t>Mid term week </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4358081" y="1051463"/>
        <a:ext cx="1786407" cy="1515511"/>
      </dsp:txXfrm>
    </dsp:sp>
    <dsp:sp modelId="{A653CF83-944B-4F9F-97BC-7B4E2900BD00}">
      <dsp:nvSpPr>
        <dsp:cNvPr id="0" name=""/>
        <dsp:cNvSpPr/>
      </dsp:nvSpPr>
      <dsp:spPr>
        <a:xfrm rot="5400000">
          <a:off x="5295993" y="1921958"/>
          <a:ext cx="2128192" cy="176000"/>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6272089" y="3074055"/>
          <a:ext cx="2200009" cy="70939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7 - 8</a:t>
          </a:r>
        </a:p>
      </dsp:txBody>
      <dsp:txXfrm>
        <a:off x="6449438" y="3074055"/>
        <a:ext cx="1845311" cy="709397"/>
      </dsp:txXfrm>
    </dsp:sp>
    <dsp:sp modelId="{7B79155E-B59E-4D4A-9B12-9D9165E4D8AF}">
      <dsp:nvSpPr>
        <dsp:cNvPr id="0" name=""/>
        <dsp:cNvSpPr/>
      </dsp:nvSpPr>
      <dsp:spPr>
        <a:xfrm>
          <a:off x="6448090" y="1051463"/>
          <a:ext cx="1786407" cy="151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u="none" kern="1200" dirty="0">
              <a:latin typeface="Calibri" panose="020F0502020204030204" pitchFamily="34" charset="0"/>
              <a:ea typeface="Calibri" panose="020F0502020204030204" pitchFamily="34" charset="0"/>
              <a:cs typeface="Calibri" panose="020F0502020204030204" pitchFamily="34" charset="0"/>
            </a:rPr>
            <a:t>Did visualization on tableau</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6448090" y="1051463"/>
        <a:ext cx="1786407" cy="1515511"/>
      </dsp:txXfrm>
    </dsp:sp>
    <dsp:sp modelId="{FA8B0413-748A-4D34-901A-10655751E633}">
      <dsp:nvSpPr>
        <dsp:cNvPr id="0" name=""/>
        <dsp:cNvSpPr/>
      </dsp:nvSpPr>
      <dsp:spPr>
        <a:xfrm rot="5400000">
          <a:off x="7386002" y="1921958"/>
          <a:ext cx="2128192" cy="176000"/>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504B-C2C7-46D5-9274-2AE0A7D7838D}">
      <dsp:nvSpPr>
        <dsp:cNvPr id="0" name=""/>
        <dsp:cNvSpPr/>
      </dsp:nvSpPr>
      <dsp:spPr>
        <a:xfrm>
          <a:off x="8362098" y="3074055"/>
          <a:ext cx="2200009" cy="709397"/>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9 - 11</a:t>
          </a:r>
        </a:p>
      </dsp:txBody>
      <dsp:txXfrm>
        <a:off x="8539447" y="3074055"/>
        <a:ext cx="1845311" cy="709397"/>
      </dsp:txXfrm>
    </dsp:sp>
    <dsp:sp modelId="{B5A6EAC9-AF2B-412A-A97A-1F68D70AA897}">
      <dsp:nvSpPr>
        <dsp:cNvPr id="0" name=""/>
        <dsp:cNvSpPr/>
      </dsp:nvSpPr>
      <dsp:spPr>
        <a:xfrm>
          <a:off x="8538099" y="1051463"/>
          <a:ext cx="1786407" cy="151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kern="1200" dirty="0">
              <a:latin typeface="Calibri" panose="020F0502020204030204" pitchFamily="34" charset="0"/>
              <a:ea typeface="Calibri" panose="020F0502020204030204" pitchFamily="34" charset="0"/>
              <a:cs typeface="Calibri" panose="020F0502020204030204" pitchFamily="34" charset="0"/>
            </a:rPr>
            <a:t>Develop and Assess the performance of predictive model  for heart disease diagnosis. </a:t>
          </a:r>
        </a:p>
      </dsp:txBody>
      <dsp:txXfrm>
        <a:off x="8538099" y="1051463"/>
        <a:ext cx="1786407" cy="1515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34242" y="1884085"/>
          <a:ext cx="2117178" cy="230945"/>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8874" y="3058147"/>
          <a:ext cx="2886819" cy="705726"/>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 Week 12</a:t>
          </a:r>
        </a:p>
      </dsp:txBody>
      <dsp:txXfrm>
        <a:off x="8874" y="3058147"/>
        <a:ext cx="2798603" cy="705726"/>
      </dsp:txXfrm>
    </dsp:sp>
    <dsp:sp modelId="{810D7AA7-A541-4507-BE7F-36CCF210089F}">
      <dsp:nvSpPr>
        <dsp:cNvPr id="0" name=""/>
        <dsp:cNvSpPr/>
      </dsp:nvSpPr>
      <dsp:spPr>
        <a:xfrm>
          <a:off x="239819" y="1079535"/>
          <a:ext cx="2344097" cy="1440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kern="1200" dirty="0">
              <a:latin typeface="Calibri" panose="020F0502020204030204" pitchFamily="34" charset="0"/>
              <a:ea typeface="Calibri" panose="020F0502020204030204" pitchFamily="34" charset="0"/>
              <a:cs typeface="Calibri" panose="020F0502020204030204" pitchFamily="34" charset="0"/>
            </a:rPr>
            <a:t>Provide insights of our outcome.</a:t>
          </a:r>
        </a:p>
      </dsp:txBody>
      <dsp:txXfrm>
        <a:off x="239819" y="1079535"/>
        <a:ext cx="2344097" cy="1440118"/>
      </dsp:txXfrm>
    </dsp:sp>
    <dsp:sp modelId="{E41E7729-FD3F-426D-804C-45BD60BD762D}">
      <dsp:nvSpPr>
        <dsp:cNvPr id="0" name=""/>
        <dsp:cNvSpPr/>
      </dsp:nvSpPr>
      <dsp:spPr>
        <a:xfrm rot="5400000">
          <a:off x="1764615" y="1885129"/>
          <a:ext cx="2117178" cy="230945"/>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707732" y="3059191"/>
          <a:ext cx="2886819" cy="705726"/>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13 </a:t>
          </a:r>
        </a:p>
      </dsp:txBody>
      <dsp:txXfrm>
        <a:off x="2884164" y="3059191"/>
        <a:ext cx="2533956" cy="705726"/>
      </dsp:txXfrm>
    </dsp:sp>
    <dsp:sp modelId="{5E07F9E4-149C-4A89-848F-4ABDD305F0C5}">
      <dsp:nvSpPr>
        <dsp:cNvPr id="0" name=""/>
        <dsp:cNvSpPr/>
      </dsp:nvSpPr>
      <dsp:spPr>
        <a:xfrm>
          <a:off x="2938677" y="1080580"/>
          <a:ext cx="2344097" cy="1440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latin typeface="Calibri" panose="020F0502020204030204" pitchFamily="34" charset="0"/>
              <a:ea typeface="Calibri" panose="020F0502020204030204" pitchFamily="34" charset="0"/>
              <a:cs typeface="Calibri" panose="020F0502020204030204" pitchFamily="34" charset="0"/>
            </a:rPr>
            <a:t>Prepare and deliver an interim report that summarizes all work done to date</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2938677" y="1080580"/>
        <a:ext cx="2344097" cy="1440118"/>
      </dsp:txXfrm>
    </dsp:sp>
    <dsp:sp modelId="{473F2067-7126-4D56-A328-5A8CFD3D8D52}">
      <dsp:nvSpPr>
        <dsp:cNvPr id="0" name=""/>
        <dsp:cNvSpPr/>
      </dsp:nvSpPr>
      <dsp:spPr>
        <a:xfrm rot="5400000">
          <a:off x="4480650" y="1864423"/>
          <a:ext cx="2117178" cy="230945"/>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5423767" y="3038485"/>
          <a:ext cx="2886819" cy="705726"/>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14 </a:t>
          </a:r>
        </a:p>
      </dsp:txBody>
      <dsp:txXfrm>
        <a:off x="5600199" y="3038485"/>
        <a:ext cx="2533956" cy="705726"/>
      </dsp:txXfrm>
    </dsp:sp>
    <dsp:sp modelId="{FD7B29F2-0D66-4B4B-BC8A-82DA23575305}">
      <dsp:nvSpPr>
        <dsp:cNvPr id="0" name=""/>
        <dsp:cNvSpPr/>
      </dsp:nvSpPr>
      <dsp:spPr>
        <a:xfrm>
          <a:off x="5654712" y="1059874"/>
          <a:ext cx="2344097" cy="1440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0" i="0" kern="1200" dirty="0">
              <a:latin typeface="Calibri" panose="020F0502020204030204" pitchFamily="34" charset="0"/>
              <a:ea typeface="Calibri" panose="020F0502020204030204" pitchFamily="34" charset="0"/>
              <a:cs typeface="Calibri" panose="020F0502020204030204" pitchFamily="34" charset="0"/>
            </a:rPr>
            <a:t>Prepare and deliver an interim presentation that summarizes all work done to date</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5654712" y="1059874"/>
        <a:ext cx="2344097" cy="1440118"/>
      </dsp:txXfrm>
    </dsp:sp>
    <dsp:sp modelId="{A653CF83-944B-4F9F-97BC-7B4E2900BD00}">
      <dsp:nvSpPr>
        <dsp:cNvPr id="0" name=""/>
        <dsp:cNvSpPr/>
      </dsp:nvSpPr>
      <dsp:spPr>
        <a:xfrm rot="5400000">
          <a:off x="7114324" y="1864423"/>
          <a:ext cx="2117178" cy="230945"/>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9FBDA1-4EAF-45D2-8A53-0ECF44915275}">
      <dsp:nvSpPr>
        <dsp:cNvPr id="0" name=""/>
        <dsp:cNvSpPr/>
      </dsp:nvSpPr>
      <dsp:spPr>
        <a:xfrm>
          <a:off x="8057441" y="3038485"/>
          <a:ext cx="2886819" cy="705726"/>
        </a:xfrm>
        <a:prstGeom prst="chevron">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Week 15</a:t>
          </a:r>
        </a:p>
      </dsp:txBody>
      <dsp:txXfrm>
        <a:off x="8233873" y="3038485"/>
        <a:ext cx="2533956" cy="705726"/>
      </dsp:txXfrm>
    </dsp:sp>
    <dsp:sp modelId="{7B79155E-B59E-4D4A-9B12-9D9165E4D8AF}">
      <dsp:nvSpPr>
        <dsp:cNvPr id="0" name=""/>
        <dsp:cNvSpPr/>
      </dsp:nvSpPr>
      <dsp:spPr>
        <a:xfrm>
          <a:off x="8288386" y="1059874"/>
          <a:ext cx="2344097" cy="1440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latin typeface="Calibri" panose="020F0502020204030204" pitchFamily="34" charset="0"/>
              <a:ea typeface="Calibri" panose="020F0502020204030204" pitchFamily="34" charset="0"/>
              <a:cs typeface="Calibri" panose="020F0502020204030204" pitchFamily="34" charset="0"/>
            </a:rPr>
            <a:t>Final Exam week</a:t>
          </a:r>
        </a:p>
      </dsp:txBody>
      <dsp:txXfrm>
        <a:off x="8288386" y="1059874"/>
        <a:ext cx="2344097" cy="144011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off" val="ctr"/>
          <dgm:param type="contDir" val="sameDir"/>
          <dgm:param type="grDir" val="tL"/>
          <dgm:param type="flowDir" val="row"/>
          <dgm:param type="horzAlign" val="ctr"/>
          <dgm:param type="vertAlign" val="mid"/>
        </dgm:alg>
      </dgm:if>
      <dgm:else name="Name3">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type="corner" r:blip="" rot="90">
                <dgm:adjLst>
                  <dgm:adj idx="1" val="0.01"/>
                  <dgm:adj idx="2" val="0.01"/>
                </dgm:adjLst>
              </dgm:shape>
            </dgm:if>
            <dgm:else name="Name312">
              <dgm:shape xmlns:r="http://schemas.openxmlformats.org/officeDocument/2006/relationships" type="corner" r:blip="" rot="180">
                <dgm:adjLst>
                  <dgm:adj idx="1" val="0.01"/>
                  <dgm:adj idx="2" val="0.01"/>
                </dgm:adjLst>
              </dgm:shape>
            </dgm:else>
          </dgm:choose>
          <dgm:presOf/>
          <dgm:constrLst/>
          <dgm:ruleLst/>
        </dgm:layoutNode>
        <dgm:layoutNode name="parTx" styleLbl="alignNode1">
          <dgm:varLst>
            <dgm:chMax val="0"/>
            <dgm:chPref val="0"/>
            <dgm:bulletEnabled val="1"/>
          </dgm:varLst>
          <dgm:alg type="tx">
            <dgm:param type="parTxLTRAlign" val="ctr"/>
            <dgm:param type="parTxRTLAlign" val="ctr"/>
            <dgm:param type="txAnchorVert" val="mid"/>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type="homePlate" r:blip="" rot="180">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type="chevron" r:blip="" rot="180">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parTxLTRAlign" val="l"/>
                <dgm:param type="parTxRTLAlign" val="l"/>
                <dgm:param type="shpTxLTRAlignCh" val="l"/>
                <dgm:param type="shpTxRTLAlignCh" val="l"/>
                <dgm:param type="txAnchorVert" val="t"/>
              </dgm:alg>
            </dgm:if>
            <dgm:else name="Name212">
              <dgm:alg type="tx">
                <dgm:param type="parTxLTRAlign" val="r"/>
                <dgm:param type="parTxRTLAlign" val="r"/>
                <dgm:param type="shpTxLTRAlignCh" val="r"/>
                <dgm:param type="shpTxRTLAlignCh" val="r"/>
                <dgm:param type="txAnchorVert" val="t"/>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type="corner" r:blip="" rot="90">
                <dgm:adjLst>
                  <dgm:adj idx="1" val="0.01"/>
                  <dgm:adj idx="2" val="0.01"/>
                </dgm:adjLst>
              </dgm:shape>
            </dgm:if>
            <dgm:else name="Name312">
              <dgm:shape xmlns:r="http://schemas.openxmlformats.org/officeDocument/2006/relationships" type="corner" r:blip="" rot="180">
                <dgm:adjLst>
                  <dgm:adj idx="1" val="0.01"/>
                  <dgm:adj idx="2" val="0.01"/>
                </dgm:adjLst>
              </dgm:shape>
            </dgm:else>
          </dgm:choose>
          <dgm:presOf/>
          <dgm:constrLst/>
          <dgm:ruleLst/>
        </dgm:layoutNode>
        <dgm:layoutNode name="parTx" styleLbl="alignNode1">
          <dgm:varLst>
            <dgm:chMax val="0"/>
            <dgm:chPref val="0"/>
            <dgm:bulletEnabled val="1"/>
          </dgm:varLst>
          <dgm:alg type="tx">
            <dgm:param type="parTxLTRAlign" val="ctr"/>
            <dgm:param type="parTxRTLAlign" val="ctr"/>
            <dgm:param type="txAnchorVert" val="mid"/>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type="homePlate" r:blip="" rot="180">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type="chevron" r:blip="" rot="180">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parTxLTRAlign" val="l"/>
                <dgm:param type="parTxRTLAlign" val="l"/>
                <dgm:param type="shpTxLTRAlignCh" val="l"/>
                <dgm:param type="shpTxRTLAlignCh" val="l"/>
                <dgm:param type="txAnchorVert" val="t"/>
              </dgm:alg>
            </dgm:if>
            <dgm:else name="Name212">
              <dgm:alg type="tx">
                <dgm:param type="parTxLTRAlign" val="r"/>
                <dgm:param type="parTxRTLAlign" val="r"/>
                <dgm:param type="shpTxLTRAlignCh" val="r"/>
                <dgm:param type="shpTxRTLAlignCh" val="r"/>
                <dgm:param type="txAnchorVert" val="t"/>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endParaRPr lang="en-US"/>
          </a:p>
        </p:txBody>
      </p:sp>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2" name="Date Placeholder 1"/>
          <p:cNvSpPr>
            <a:spLocks noGrp="1"/>
          </p:cNvSpPr>
          <p:nvPr>
            <p:ph type="dt" sz="half" idx="10"/>
          </p:nvPr>
        </p:nvSpPr>
        <p:spPr/>
        <p:txBody>
          <a:bodyPr/>
          <a:lstStyle/>
          <a:p>
            <a:r>
              <a:rPr lang="en-US" dirty="0"/>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endParaRPr lang="en-US"/>
          </a:p>
        </p:txBody>
      </p:sp>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13" name="Picture Placeholder 12"/>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endParaRPr lang="en-US" dirty="0"/>
          </a:p>
        </p:txBody>
      </p:sp>
      <p:sp>
        <p:nvSpPr>
          <p:cNvPr id="5" name="Date Placeholder 4"/>
          <p:cNvSpPr>
            <a:spLocks noGrp="1"/>
          </p:cNvSpPr>
          <p:nvPr>
            <p:ph type="dt" sz="half" idx="10"/>
          </p:nvPr>
        </p:nvSpPr>
        <p:spPr/>
        <p:txBody>
          <a:bodyPr/>
          <a:lstStyle/>
          <a:p>
            <a:r>
              <a:rPr lang="en-US" dirty="0"/>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2" name="Date Placeholder 1"/>
          <p:cNvSpPr>
            <a:spLocks noGrp="1"/>
          </p:cNvSpPr>
          <p:nvPr>
            <p:ph type="dt" sz="half" idx="10"/>
          </p:nvPr>
        </p:nvSpPr>
        <p:spPr/>
        <p:txBody>
          <a:bodyPr/>
          <a:lstStyle/>
          <a:p>
            <a:r>
              <a:rPr lang="en-US" dirty="0"/>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 name="Footer Placeholder 9"/>
          <p:cNvSpPr>
            <a:spLocks noGrp="1"/>
          </p:cNvSpPr>
          <p:nvPr>
            <p:ph type="ftr" sz="quarter" idx="11"/>
          </p:nvPr>
        </p:nvSpPr>
        <p:spPr>
          <a:xfrm>
            <a:off x="581192" y="6452590"/>
            <a:ext cx="6917210" cy="365125"/>
          </a:xfrm>
        </p:spPr>
        <p:txBody>
          <a:bodyPr/>
          <a:lstStyle/>
          <a:p>
            <a:r>
              <a:rPr lang="en-US" dirty="0"/>
              <a:t>Sample Footer Text</a:t>
            </a:r>
            <a:endParaRPr lang="en-US" dirty="0"/>
          </a:p>
        </p:txBody>
      </p:sp>
      <p:sp>
        <p:nvSpPr>
          <p:cNvPr id="8" name="Date Placeholder 7"/>
          <p:cNvSpPr>
            <a:spLocks noGrp="1"/>
          </p:cNvSpPr>
          <p:nvPr>
            <p:ph type="dt" sz="half" idx="10"/>
          </p:nvPr>
        </p:nvSpPr>
        <p:spPr>
          <a:xfrm>
            <a:off x="7605951" y="6456916"/>
            <a:ext cx="2844799" cy="365125"/>
          </a:xfrm>
        </p:spPr>
        <p:txBody>
          <a:bodyPr/>
          <a:lstStyle/>
          <a:p>
            <a:r>
              <a:rPr lang="en-US" dirty="0"/>
              <a:t>20XX</a:t>
            </a:r>
            <a:endParaRPr lang="en-US" dirty="0"/>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pPr algn="l"/>
            <a:r>
              <a:rPr lang="en-US" dirty="0"/>
              <a:t>Sample Footer Text</a:t>
            </a:r>
            <a:endParaRPr lang="en-US" dirty="0"/>
          </a:p>
        </p:txBody>
      </p:sp>
      <p:sp>
        <p:nvSpPr>
          <p:cNvPr id="5" name="Date Placeholder 4"/>
          <p:cNvSpPr>
            <a:spLocks noGrp="1"/>
          </p:cNvSpPr>
          <p:nvPr>
            <p:ph type="dt" sz="half" idx="10"/>
          </p:nvPr>
        </p:nvSpPr>
        <p:spPr/>
        <p:txBody>
          <a:bodyPr/>
          <a:lstStyle/>
          <a:p>
            <a:r>
              <a:rPr lang="en-US" dirty="0"/>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endParaRPr lang="en-US"/>
          </a:p>
        </p:txBody>
      </p:sp>
      <p:sp>
        <p:nvSpPr>
          <p:cNvPr id="10" name="Picture Placeholder 9"/>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2" name="Date Placeholder 1"/>
          <p:cNvSpPr>
            <a:spLocks noGrp="1"/>
          </p:cNvSpPr>
          <p:nvPr>
            <p:ph type="dt" sz="half" idx="10"/>
          </p:nvPr>
        </p:nvSpPr>
        <p:spPr/>
        <p:txBody>
          <a:bodyPr/>
          <a:lstStyle/>
          <a:p>
            <a:r>
              <a:rPr lang="en-US" dirty="0"/>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endParaRPr lang="en-US"/>
          </a:p>
        </p:txBody>
      </p:sp>
      <p:sp>
        <p:nvSpPr>
          <p:cNvPr id="11" name="Picture Placeholder 10"/>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2" name="Date Placeholder 1"/>
          <p:cNvSpPr>
            <a:spLocks noGrp="1"/>
          </p:cNvSpPr>
          <p:nvPr>
            <p:ph type="dt" sz="half" idx="10"/>
          </p:nvPr>
        </p:nvSpPr>
        <p:spPr/>
        <p:txBody>
          <a:bodyPr/>
          <a:lstStyle/>
          <a:p>
            <a:r>
              <a:rPr lang="en-US" dirty="0"/>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Footer Placeholder 8"/>
          <p:cNvSpPr>
            <a:spLocks noGrp="1"/>
          </p:cNvSpPr>
          <p:nvPr>
            <p:ph type="ftr" sz="quarter" idx="11"/>
          </p:nvPr>
        </p:nvSpPr>
        <p:spPr/>
        <p:txBody>
          <a:bodyPr/>
          <a:lstStyle/>
          <a:p>
            <a:r>
              <a:rPr lang="en-US" dirty="0"/>
              <a:t>Sample Footer Text</a:t>
            </a:r>
            <a:endParaRPr lang="en-US" dirty="0"/>
          </a:p>
        </p:txBody>
      </p:sp>
      <p:sp>
        <p:nvSpPr>
          <p:cNvPr id="8" name="Date Placeholder 7"/>
          <p:cNvSpPr>
            <a:spLocks noGrp="1"/>
          </p:cNvSpPr>
          <p:nvPr>
            <p:ph type="dt" sz="half" idx="10"/>
          </p:nvPr>
        </p:nvSpPr>
        <p:spPr/>
        <p:txBody>
          <a:bodyPr/>
          <a:lstStyle/>
          <a:p>
            <a:r>
              <a:rPr lang="en-US" dirty="0"/>
              <a:t>20XX</a:t>
            </a:r>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endParaRPr lang="en-US" dirty="0"/>
          </a:p>
        </p:txBody>
      </p:sp>
      <p:sp>
        <p:nvSpPr>
          <p:cNvPr id="2" name="Date Placeholder 1"/>
          <p:cNvSpPr>
            <a:spLocks noGrp="1"/>
          </p:cNvSpPr>
          <p:nvPr>
            <p:ph type="dt" sz="half" idx="10"/>
          </p:nvPr>
        </p:nvSpPr>
        <p:spPr/>
        <p:txBody>
          <a:bodyPr/>
          <a:lstStyle/>
          <a:p>
            <a:r>
              <a:rPr lang="en-US" dirty="0"/>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p:cNvSpPr>
            <a:spLocks noGrp="1"/>
          </p:cNvSpPr>
          <p:nvPr>
            <p:ph type="pic" sz="quarter" idx="13" hasCustomPrompt="1"/>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p:cNvSpPr>
            <a:spLocks noGrp="1"/>
          </p:cNvSpPr>
          <p:nvPr>
            <p:ph type="pic" sz="quarter" idx="14" hasCustomPrompt="1"/>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p:cNvSpPr>
            <a:spLocks noGrp="1"/>
          </p:cNvSpPr>
          <p:nvPr>
            <p:ph type="pic" sz="quarter" idx="15" hasCustomPrompt="1"/>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p:cNvSpPr>
            <a:spLocks noGrp="1"/>
          </p:cNvSpPr>
          <p:nvPr>
            <p:ph type="pic" sz="quarter" idx="16" hasCustomPrompt="1"/>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3850" indent="0">
              <a:buNone/>
              <a:defRPr sz="1800"/>
            </a:lvl2pPr>
            <a:lvl3pPr marL="629920" indent="0">
              <a:buNone/>
              <a:defRPr sz="1800"/>
            </a:lvl3pPr>
            <a:lvl4pPr marL="1007745" indent="0">
              <a:buNone/>
              <a:defRPr sz="1800"/>
            </a:lvl4pPr>
            <a:lvl5pPr marL="1367790" indent="0">
              <a:buNone/>
              <a:defRPr sz="1800"/>
            </a:lvl5pPr>
          </a:lstStyle>
          <a:p>
            <a:pPr lvl="0"/>
            <a:r>
              <a:rPr lang="en-US" dirty="0"/>
              <a:t>Name</a:t>
            </a:r>
            <a:endParaRPr lang="en-US" dirty="0"/>
          </a:p>
        </p:txBody>
      </p:sp>
      <p:sp>
        <p:nvSpPr>
          <p:cNvPr id="22" name="Text Placeholder 21"/>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3850" indent="0">
              <a:buNone/>
              <a:defRPr sz="1600"/>
            </a:lvl2pPr>
            <a:lvl3pPr marL="629920" indent="0">
              <a:buNone/>
              <a:defRPr sz="1600"/>
            </a:lvl3pPr>
            <a:lvl4pPr marL="1007745" indent="0">
              <a:buNone/>
              <a:defRPr sz="1600"/>
            </a:lvl4pPr>
            <a:lvl5pPr marL="1367790" indent="0">
              <a:buNone/>
              <a:defRPr sz="1600"/>
            </a:lvl5pPr>
          </a:lstStyle>
          <a:p>
            <a:pPr lvl="0"/>
            <a:r>
              <a:rPr lang="en-US" dirty="0"/>
              <a:t>Title</a:t>
            </a:r>
            <a:endParaRPr lang="en-US" dirty="0"/>
          </a:p>
        </p:txBody>
      </p:sp>
      <p:sp>
        <p:nvSpPr>
          <p:cNvPr id="23" name="Text Placeholder 19"/>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3850" indent="0">
              <a:buNone/>
              <a:defRPr sz="1800"/>
            </a:lvl2pPr>
            <a:lvl3pPr marL="629920" indent="0">
              <a:buNone/>
              <a:defRPr sz="1800"/>
            </a:lvl3pPr>
            <a:lvl4pPr marL="1007745" indent="0">
              <a:buNone/>
              <a:defRPr sz="1800"/>
            </a:lvl4pPr>
            <a:lvl5pPr marL="1367790" indent="0">
              <a:buNone/>
              <a:defRPr sz="1800"/>
            </a:lvl5pPr>
          </a:lstStyle>
          <a:p>
            <a:pPr lvl="0"/>
            <a:r>
              <a:rPr lang="en-US" dirty="0"/>
              <a:t>Name</a:t>
            </a:r>
            <a:endParaRPr lang="en-US" dirty="0"/>
          </a:p>
        </p:txBody>
      </p:sp>
      <p:sp>
        <p:nvSpPr>
          <p:cNvPr id="24" name="Text Placeholder 21"/>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3850" indent="0">
              <a:buNone/>
              <a:defRPr sz="1600"/>
            </a:lvl2pPr>
            <a:lvl3pPr marL="629920" indent="0">
              <a:buNone/>
              <a:defRPr sz="1600"/>
            </a:lvl3pPr>
            <a:lvl4pPr marL="1007745" indent="0">
              <a:buNone/>
              <a:defRPr sz="1600"/>
            </a:lvl4pPr>
            <a:lvl5pPr marL="1367790" indent="0">
              <a:buNone/>
              <a:defRPr sz="1600"/>
            </a:lvl5pPr>
          </a:lstStyle>
          <a:p>
            <a:pPr lvl="0"/>
            <a:r>
              <a:rPr lang="en-US" dirty="0"/>
              <a:t>Title</a:t>
            </a:r>
            <a:endParaRPr lang="en-US" dirty="0"/>
          </a:p>
        </p:txBody>
      </p:sp>
      <p:sp>
        <p:nvSpPr>
          <p:cNvPr id="25" name="Text Placeholder 19"/>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3850" indent="0">
              <a:buNone/>
              <a:defRPr sz="1800"/>
            </a:lvl2pPr>
            <a:lvl3pPr marL="629920" indent="0">
              <a:buNone/>
              <a:defRPr sz="1800"/>
            </a:lvl3pPr>
            <a:lvl4pPr marL="1007745" indent="0">
              <a:buNone/>
              <a:defRPr sz="1800"/>
            </a:lvl4pPr>
            <a:lvl5pPr marL="1367790" indent="0">
              <a:buNone/>
              <a:defRPr sz="1800"/>
            </a:lvl5pPr>
          </a:lstStyle>
          <a:p>
            <a:pPr lvl="0"/>
            <a:r>
              <a:rPr lang="en-US" dirty="0"/>
              <a:t>Name</a:t>
            </a:r>
            <a:endParaRPr lang="en-US" dirty="0"/>
          </a:p>
        </p:txBody>
      </p:sp>
      <p:sp>
        <p:nvSpPr>
          <p:cNvPr id="26" name="Text Placeholder 21"/>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3850" indent="0">
              <a:buNone/>
              <a:defRPr sz="1600"/>
            </a:lvl2pPr>
            <a:lvl3pPr marL="629920" indent="0">
              <a:buNone/>
              <a:defRPr sz="1600"/>
            </a:lvl3pPr>
            <a:lvl4pPr marL="1007745" indent="0">
              <a:buNone/>
              <a:defRPr sz="1600"/>
            </a:lvl4pPr>
            <a:lvl5pPr marL="1367790" indent="0">
              <a:buNone/>
              <a:defRPr sz="1600"/>
            </a:lvl5pPr>
          </a:lstStyle>
          <a:p>
            <a:pPr lvl="0"/>
            <a:r>
              <a:rPr lang="en-US" dirty="0"/>
              <a:t>Title</a:t>
            </a:r>
            <a:endParaRPr lang="en-US" dirty="0"/>
          </a:p>
        </p:txBody>
      </p:sp>
      <p:sp>
        <p:nvSpPr>
          <p:cNvPr id="27" name="Text Placeholder 19"/>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3850" indent="0">
              <a:buNone/>
              <a:defRPr sz="1800"/>
            </a:lvl2pPr>
            <a:lvl3pPr marL="629920" indent="0">
              <a:buNone/>
              <a:defRPr sz="1800"/>
            </a:lvl3pPr>
            <a:lvl4pPr marL="1007745" indent="0">
              <a:buNone/>
              <a:defRPr sz="1800"/>
            </a:lvl4pPr>
            <a:lvl5pPr marL="1367790" indent="0">
              <a:buNone/>
              <a:defRPr sz="1800"/>
            </a:lvl5pPr>
          </a:lstStyle>
          <a:p>
            <a:pPr lvl="0"/>
            <a:r>
              <a:rPr lang="en-US" dirty="0"/>
              <a:t>Name</a:t>
            </a:r>
            <a:endParaRPr lang="en-US" dirty="0"/>
          </a:p>
        </p:txBody>
      </p:sp>
      <p:sp>
        <p:nvSpPr>
          <p:cNvPr id="28" name="Text Placeholder 21"/>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3850" indent="0">
              <a:buNone/>
              <a:defRPr sz="1600"/>
            </a:lvl2pPr>
            <a:lvl3pPr marL="629920" indent="0">
              <a:buNone/>
              <a:defRPr sz="1600"/>
            </a:lvl3pPr>
            <a:lvl4pPr marL="1007745" indent="0">
              <a:buNone/>
              <a:defRPr sz="1600"/>
            </a:lvl4pPr>
            <a:lvl5pPr marL="1367790" indent="0">
              <a:buNone/>
              <a:defRPr sz="1600"/>
            </a:lvl5pPr>
          </a:lstStyle>
          <a:p>
            <a:pPr lvl="0"/>
            <a:r>
              <a:rPr lang="en-US" dirty="0"/>
              <a:t>Title</a:t>
            </a:r>
            <a:endParaRPr lang="en-US" dirty="0"/>
          </a:p>
        </p:txBody>
      </p:sp>
      <p:sp>
        <p:nvSpPr>
          <p:cNvPr id="4" name="Footer Placeholder 3"/>
          <p:cNvSpPr>
            <a:spLocks noGrp="1"/>
          </p:cNvSpPr>
          <p:nvPr>
            <p:ph type="ftr" sz="quarter" idx="11"/>
          </p:nvPr>
        </p:nvSpPr>
        <p:spPr/>
        <p:txBody>
          <a:bodyPr/>
          <a:lstStyle/>
          <a:p>
            <a:r>
              <a:rPr lang="en-US" dirty="0"/>
              <a:t>Sample Footer Text</a:t>
            </a:r>
            <a:endParaRPr lang="en-US" dirty="0"/>
          </a:p>
        </p:txBody>
      </p:sp>
      <p:sp>
        <p:nvSpPr>
          <p:cNvPr id="3" name="Date Placeholder 2"/>
          <p:cNvSpPr>
            <a:spLocks noGrp="1"/>
          </p:cNvSpPr>
          <p:nvPr>
            <p:ph type="dt" sz="half" idx="10"/>
          </p:nvPr>
        </p:nvSpPr>
        <p:spPr/>
        <p:txBody>
          <a:bodyPr/>
          <a:lstStyle/>
          <a:p>
            <a:r>
              <a:rPr lang="en-US" dirty="0"/>
              <a:t>20XX</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endParaRPr lang="en-US" dirty="0"/>
          </a:p>
        </p:txBody>
      </p:sp>
      <p:sp>
        <p:nvSpPr>
          <p:cNvPr id="7" name="Date Placeholder 6"/>
          <p:cNvSpPr>
            <a:spLocks noGrp="1"/>
          </p:cNvSpPr>
          <p:nvPr>
            <p:ph type="dt" sz="half" idx="10"/>
          </p:nvPr>
        </p:nvSpPr>
        <p:spPr/>
        <p:txBody>
          <a:bodyPr/>
          <a:lstStyle/>
          <a:p>
            <a:r>
              <a:rPr lang="en-US" dirty="0"/>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 name="Text Placeholder 4"/>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11" name="Content Placeholder 5"/>
          <p:cNvSpPr>
            <a:spLocks noGrp="1"/>
          </p:cNvSpPr>
          <p:nvPr>
            <p:ph sz="quarter" idx="14"/>
          </p:nvPr>
        </p:nvSpPr>
        <p:spPr>
          <a:xfrm>
            <a:off x="8243497" y="2926051"/>
            <a:ext cx="3200400"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endParaRPr lang="en-US" dirty="0"/>
          </a:p>
        </p:txBody>
      </p:sp>
      <p:sp>
        <p:nvSpPr>
          <p:cNvPr id="7" name="Date Placeholder 6"/>
          <p:cNvSpPr>
            <a:spLocks noGrp="1"/>
          </p:cNvSpPr>
          <p:nvPr>
            <p:ph type="dt" sz="half" idx="10"/>
          </p:nvPr>
        </p:nvSpPr>
        <p:spPr/>
        <p:txBody>
          <a:bodyPr/>
          <a:lstStyle/>
          <a:p>
            <a:r>
              <a:rPr lang="en-US" dirty="0"/>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dirty="0"/>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hyperlink" Target="file:///C:\Users\amrit\Desktop\Project\CapstoneProject.twb" TargetMode="Externa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4.png"/><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6.jpe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3.jpeg"/><Relationship Id="rId6" Type="http://schemas.openxmlformats.org/officeDocument/2006/relationships/image" Target="../media/image2.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7.png"/><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6.jpe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63296" y="1160206"/>
            <a:ext cx="11265407" cy="1199536"/>
          </a:xfrm>
        </p:spPr>
        <p:txBody>
          <a:bodyPr>
            <a:normAutofit/>
          </a:bodyPr>
          <a:lstStyle/>
          <a:p>
            <a:pPr marL="0" marR="0" algn="ctr">
              <a:lnSpc>
                <a:spcPct val="107000"/>
              </a:lnSpc>
              <a:spcBef>
                <a:spcPts val="0"/>
              </a:spcBef>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"Exploring the Factors and Predictive Models for Heart Disease:</a:t>
            </a:r>
            <a:br>
              <a:rPr lang="en-US" b="1" kern="100" dirty="0">
                <a:effectLst/>
                <a:latin typeface="Calibri" panose="020F0502020204030204" pitchFamily="34" charset="0"/>
                <a:ea typeface="Calibri" panose="020F0502020204030204" pitchFamily="34" charset="0"/>
                <a:cs typeface="Times New Roman" panose="02020603050405020304" pitchFamily="18" charset="0"/>
              </a:rPr>
            </a:br>
            <a:r>
              <a:rPr lang="en-US" b="1" kern="100" dirty="0">
                <a:effectLst/>
                <a:latin typeface="Calibri" panose="020F0502020204030204" pitchFamily="34" charset="0"/>
                <a:ea typeface="Calibri" panose="020F0502020204030204" pitchFamily="34" charset="0"/>
                <a:cs typeface="Times New Roman" panose="02020603050405020304" pitchFamily="18" charset="0"/>
              </a:rPr>
              <a:t>A Comprehensive Analysis Using a Heart Disease Dataset"</a:t>
            </a:r>
            <a:endParaRPr lang="en-US" b="1"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Placeholder 7" descr="Medical equipment with a stethoscope"/>
          <p:cNvPicPr>
            <a:picLocks noGrp="1" noChangeAspect="1"/>
          </p:cNvPicPr>
          <p:nvPr>
            <p:ph type="pic" sz="quarter" idx="13"/>
          </p:nvPr>
        </p:nvPicPr>
        <p:blipFill rotWithShape="1">
          <a:blip r:embed="rId1" cstate="screen">
            <a:extLst>
              <a:ext uri="{28A0092B-C50C-407E-A947-70E740481C1C}">
                <a14:useLocalDpi xmlns:a14="http://schemas.microsoft.com/office/drawing/2010/main" val="0"/>
              </a:ext>
            </a:extLst>
          </a:blip>
          <a:srcRect/>
          <a:stretch>
            <a:fillRect/>
          </a:stretch>
        </p:blipFill>
        <p:spPr>
          <a:xfrm>
            <a:off x="448056" y="3081528"/>
            <a:ext cx="11265408" cy="3310128"/>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1"/>
          <a:stretch>
            <a:fillRect/>
          </a:stretch>
        </p:blipFill>
        <p:spPr>
          <a:xfrm>
            <a:off x="471948" y="739895"/>
            <a:ext cx="10669088" cy="5866581"/>
          </a:xfrm>
          <a:prstGeom prst="rect">
            <a:avLst/>
          </a:prstGeom>
        </p:spPr>
      </p:pic>
      <p:sp>
        <p:nvSpPr>
          <p:cNvPr id="12" name="Slide Number Placeholder 11"/>
          <p:cNvSpPr>
            <a:spLocks noGrp="1"/>
          </p:cNvSpPr>
          <p:nvPr>
            <p:ph type="sldNum" sz="quarter" idx="12"/>
          </p:nvPr>
        </p:nvSpPr>
        <p:spPr>
          <a:xfrm>
            <a:off x="10558300" y="6423914"/>
            <a:ext cx="1052510" cy="365125"/>
          </a:xfrm>
        </p:spPr>
        <p:txBody>
          <a:bodyPr/>
          <a:lstStyle/>
          <a:p>
            <a:fld id="{3A98EE3D-8CD1-4C3F-BD1C-C98C9596463C}" type="slidenum">
              <a:rPr lang="en-US" smtClean="0"/>
            </a:fld>
            <a:endParaRPr lang="en-US" dirty="0"/>
          </a:p>
        </p:txBody>
      </p:sp>
      <p:sp>
        <p:nvSpPr>
          <p:cNvPr id="17" name="TextBox 16"/>
          <p:cNvSpPr txBox="1"/>
          <p:nvPr/>
        </p:nvSpPr>
        <p:spPr>
          <a:xfrm>
            <a:off x="382372" y="830519"/>
            <a:ext cx="11228438" cy="523220"/>
          </a:xfrm>
          <a:prstGeom prst="rect">
            <a:avLst/>
          </a:prstGeom>
          <a:noFill/>
        </p:spPr>
        <p:txBody>
          <a:bodyPr wrap="square" rtlCol="0">
            <a:spAutoFit/>
          </a:bodyPr>
          <a:lstStyle/>
          <a:p>
            <a:pPr algn="ctr"/>
            <a:r>
              <a:rPr lang="en-US" dirty="0"/>
              <a:t> </a:t>
            </a:r>
            <a:r>
              <a:rPr lang="en-US" sz="2800" b="1" dirty="0">
                <a:highlight>
                  <a:srgbClr val="C0C0C0"/>
                </a:highlight>
                <a:latin typeface="Calibri" panose="020F0502020204030204" pitchFamily="34" charset="0"/>
                <a:ea typeface="Calibri" panose="020F0502020204030204" pitchFamily="34" charset="0"/>
                <a:cs typeface="Calibri" panose="020F0502020204030204" pitchFamily="34" charset="0"/>
              </a:rPr>
              <a:t>HEART DISEASE ANALYSIS</a:t>
            </a:r>
            <a:endParaRPr lang="en-US" sz="2800" b="1" dirty="0">
              <a:highlight>
                <a:srgbClr val="C0C0C0"/>
              </a:highlight>
              <a:latin typeface="Calibri" panose="020F0502020204030204" pitchFamily="34" charset="0"/>
              <a:ea typeface="Calibri" panose="020F0502020204030204" pitchFamily="34" charset="0"/>
              <a:cs typeface="Calibri" panose="020F0502020204030204" pitchFamily="34" charset="0"/>
            </a:endParaRPr>
          </a:p>
        </p:txBody>
      </p:sp>
      <p:sp>
        <p:nvSpPr>
          <p:cNvPr id="20" name="TextBox 19"/>
          <p:cNvSpPr txBox="1"/>
          <p:nvPr/>
        </p:nvSpPr>
        <p:spPr>
          <a:xfrm>
            <a:off x="471948" y="1444363"/>
            <a:ext cx="10669088" cy="3724096"/>
          </a:xfrm>
          <a:prstGeom prst="rect">
            <a:avLst/>
          </a:prstGeom>
          <a:noFill/>
        </p:spPr>
        <p:txBody>
          <a:bodyPr wrap="square" rtlCol="0">
            <a:spAutoFit/>
          </a:bodyPr>
          <a:lstStyle/>
          <a:p>
            <a:pPr marL="285750" indent="-285750">
              <a:buFont typeface="Arial" panose="020B0604020202020204" pitchFamily="34" charset="0"/>
              <a:buChar char="•"/>
            </a:pPr>
            <a:r>
              <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rPr>
              <a:t>We imported heart disease dataset into tableau.</a:t>
            </a:r>
            <a:endPar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endParaRPr>
          </a:p>
          <a:p>
            <a:endPar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rPr>
              <a:t>Since the dataset contained many categorical columns which store the categories in the form of integers. We converted  these numbers into meaningful phrases which will be understandable to the viewer and also easy to understand the terms used in the visualizations. </a:t>
            </a:r>
            <a:endPar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endParaRPr>
          </a:p>
          <a:p>
            <a:endPar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rPr>
              <a:t>Once the data has been loaded into the Tableau Desktop software, we perform the analysis for the various medical parameters provided in the dataset and study the relationship between them. </a:t>
            </a:r>
            <a:endPar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highlight>
                  <a:srgbClr val="C0C0C0"/>
                </a:highlight>
                <a:latin typeface="Calibri" panose="020F0502020204030204" pitchFamily="34" charset="0"/>
                <a:ea typeface="Calibri" panose="020F0502020204030204" pitchFamily="34" charset="0"/>
                <a:cs typeface="Calibri" panose="020F0502020204030204" pitchFamily="34" charset="0"/>
              </a:rPr>
              <a:t>Link : </a:t>
            </a:r>
            <a:r>
              <a:rPr lang="en-US" sz="2000" b="1" dirty="0">
                <a:solidFill>
                  <a:srgbClr val="FF0000"/>
                </a:solidFill>
                <a:highlight>
                  <a:srgbClr val="C0C0C0"/>
                </a:highlight>
                <a:latin typeface="Calibri" panose="020F0502020204030204" pitchFamily="34" charset="0"/>
                <a:ea typeface="Calibri" panose="020F0502020204030204" pitchFamily="34" charset="0"/>
                <a:cs typeface="Calibri" panose="020F0502020204030204" pitchFamily="34" charset="0"/>
                <a:hlinkClick r:id="rId2" action="ppaction://hlinkfile"/>
              </a:rPr>
              <a:t>Visualization</a:t>
            </a:r>
            <a:endParaRPr lang="en-US" sz="2000" b="1" dirty="0">
              <a:solidFill>
                <a:srgbClr val="FF0000"/>
              </a:solidFill>
              <a:highlight>
                <a:srgbClr val="C0C0C0"/>
              </a:highligh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highlight>
                <a:srgbClr val="C0C0C0"/>
              </a:highlight>
            </a:endParaRPr>
          </a:p>
          <a:p>
            <a:pPr marL="285750" indent="-285750">
              <a:buFont typeface="Arial" panose="020B0604020202020204" pitchFamily="34" charset="0"/>
              <a:buChar char="•"/>
            </a:pPr>
            <a:endParaRPr lang="en-US" dirty="0">
              <a:highlight>
                <a:srgbClr val="C0C0C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a:xfrm>
            <a:off x="10558300" y="6423914"/>
            <a:ext cx="1052510" cy="365125"/>
          </a:xfrm>
        </p:spPr>
        <p:txBody>
          <a:bodyPr/>
          <a:lstStyle/>
          <a:p>
            <a:fld id="{3A98EE3D-8CD1-4C3F-BD1C-C98C9596463C}" type="slidenum">
              <a:rPr lang="en-US" smtClean="0"/>
            </a:fld>
            <a:endParaRPr lang="en-US" dirty="0"/>
          </a:p>
        </p:txBody>
      </p:sp>
      <p:sp>
        <p:nvSpPr>
          <p:cNvPr id="5" name="TextBox 4"/>
          <p:cNvSpPr txBox="1"/>
          <p:nvPr/>
        </p:nvSpPr>
        <p:spPr>
          <a:xfrm>
            <a:off x="265471" y="521111"/>
            <a:ext cx="11577484" cy="6340197"/>
          </a:xfrm>
          <a:prstGeom prst="rect">
            <a:avLst/>
          </a:prstGeom>
          <a:noFill/>
        </p:spPr>
        <p:txBody>
          <a:bodyPr wrap="square">
            <a:spAutoFit/>
          </a:bodyPr>
          <a:lstStyle/>
          <a:p>
            <a:r>
              <a:rPr lang="en-US" sz="2800" b="1" dirty="0"/>
              <a:t>                                   </a:t>
            </a:r>
            <a:r>
              <a:rPr lang="en-US" sz="2800" b="1" dirty="0">
                <a:latin typeface="Calibri" panose="020F0502020204030204" pitchFamily="34" charset="0"/>
                <a:ea typeface="Calibri" panose="020F0502020204030204" pitchFamily="34" charset="0"/>
                <a:cs typeface="Calibri" panose="020F0502020204030204" pitchFamily="34" charset="0"/>
              </a:rPr>
              <a:t>CLASSIFICATION ALGORITHMS</a:t>
            </a:r>
            <a:endParaRPr lang="en-US" sz="2800" b="1" dirty="0">
              <a:latin typeface="Calibri" panose="020F0502020204030204" pitchFamily="34" charset="0"/>
              <a:ea typeface="Calibri" panose="020F0502020204030204" pitchFamily="34" charset="0"/>
              <a:cs typeface="Calibri" panose="020F0502020204030204" pitchFamily="34" charset="0"/>
            </a:endParaRPr>
          </a:p>
          <a:p>
            <a:endParaRPr lang="en-US" dirty="0"/>
          </a:p>
          <a:p>
            <a:r>
              <a:rPr lang="en-US" i="1" dirty="0"/>
              <a:t>Classification algorithms are machine learning algorithms that are used to classify data into different classes or categories. These algorithms learn patterns and relationships from labeled training data and then apply that knowledge to classify new, unseen data. Here are some commonly used classification algorithms:</a:t>
            </a:r>
            <a:endParaRPr lang="en-US" i="1" dirty="0"/>
          </a:p>
          <a:p>
            <a:endParaRPr lang="en-US" i="1" dirty="0"/>
          </a:p>
          <a:p>
            <a:r>
              <a:rPr lang="en-US" b="1" i="1" dirty="0"/>
              <a:t>1. Logistic Regression: </a:t>
            </a:r>
            <a:r>
              <a:rPr lang="en-US" i="1" dirty="0"/>
              <a:t>Logistic Regression is a linear model that is used for binary classification problems. It estimates the probability of an instance belonging to a particular class.</a:t>
            </a:r>
            <a:endParaRPr lang="en-US" i="1" dirty="0"/>
          </a:p>
          <a:p>
            <a:endParaRPr lang="en-US" i="1" dirty="0"/>
          </a:p>
          <a:p>
            <a:r>
              <a:rPr lang="en-US" b="1" i="1" dirty="0"/>
              <a:t>2. Decision Trees: </a:t>
            </a:r>
            <a:r>
              <a:rPr lang="en-US" i="1" dirty="0"/>
              <a:t>Decision Trees create a tree-like model where each internal node represents a test on a feature, each branch represents the outcome of the test, and each leaf node represents a class label. Decision Trees can handle both binary and multi-class classification.</a:t>
            </a:r>
            <a:endParaRPr lang="en-US" i="1" dirty="0"/>
          </a:p>
          <a:p>
            <a:endParaRPr lang="en-US" i="1" dirty="0"/>
          </a:p>
          <a:p>
            <a:r>
              <a:rPr lang="en-US" b="1" i="1" dirty="0"/>
              <a:t>3. Support Vector Machines (SVM</a:t>
            </a:r>
            <a:r>
              <a:rPr lang="en-US" i="1" dirty="0"/>
              <a:t>): SVM is a powerful algorithm that finds a hyperplane in a high-dimensional space to separate the classes. It can handle both linear and non-linear classification tasks using kernel functions.</a:t>
            </a:r>
            <a:endParaRPr lang="en-US" i="1" dirty="0"/>
          </a:p>
          <a:p>
            <a:r>
              <a:rPr lang="en-US" i="1" dirty="0"/>
              <a:t> </a:t>
            </a:r>
            <a:endParaRPr lang="en-US" b="1" i="1" dirty="0"/>
          </a:p>
          <a:p>
            <a:r>
              <a:rPr lang="en-US" b="1" i="1" dirty="0"/>
              <a:t>4. K-Nearest Neighbors (KNN): </a:t>
            </a:r>
            <a:r>
              <a:rPr lang="en-US" i="1" dirty="0"/>
              <a:t>KNN is an algorithm that classifies instances based on the majority vote of their k nearest neighbors in the feature space. It does not make any assumptions about the underlying data distribution.</a:t>
            </a:r>
            <a:endParaRPr lang="en-US" i="1" dirty="0"/>
          </a:p>
          <a:p>
            <a:endParaRPr lang="en-US" i="1" dirty="0"/>
          </a:p>
          <a:p>
            <a:r>
              <a:rPr lang="en-US" b="1" i="1" dirty="0"/>
              <a:t>5. Random Forest: </a:t>
            </a:r>
            <a:r>
              <a:rPr lang="en-US" i="1" dirty="0"/>
              <a:t>Random Forest is a popular machine learning algorithm used for both classification and regression tasks. It's an ensemble learning method that combines multiple decision trees to make more accurate predictions.</a:t>
            </a:r>
            <a:endParaRPr lang="en-US" i="1"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1"/>
          <a:stretch>
            <a:fillRect/>
          </a:stretch>
        </p:blipFill>
        <p:spPr>
          <a:xfrm>
            <a:off x="8239432" y="855406"/>
            <a:ext cx="3549444" cy="3785420"/>
          </a:xfrm>
          <a:prstGeom prst="rect">
            <a:avLst/>
          </a:prstGeom>
        </p:spPr>
      </p:pic>
      <p:pic>
        <p:nvPicPr>
          <p:cNvPr id="16" name="Picture 15"/>
          <p:cNvPicPr>
            <a:picLocks noChangeAspect="1"/>
          </p:cNvPicPr>
          <p:nvPr/>
        </p:nvPicPr>
        <p:blipFill>
          <a:blip r:embed="rId2"/>
          <a:stretch>
            <a:fillRect/>
          </a:stretch>
        </p:blipFill>
        <p:spPr>
          <a:xfrm>
            <a:off x="4626618" y="3017322"/>
            <a:ext cx="4865881" cy="3130108"/>
          </a:xfrm>
          <a:prstGeom prst="rect">
            <a:avLst/>
          </a:prstGeom>
        </p:spPr>
      </p:pic>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
        <p:nvSpPr>
          <p:cNvPr id="5" name="TextBox 4"/>
          <p:cNvSpPr txBox="1"/>
          <p:nvPr/>
        </p:nvSpPr>
        <p:spPr>
          <a:xfrm>
            <a:off x="403120" y="710570"/>
            <a:ext cx="6882582"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MACHINE LEARNING</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403120" y="1378626"/>
            <a:ext cx="7216879" cy="968278"/>
          </a:xfrm>
          <a:prstGeom prst="rect">
            <a:avLst/>
          </a:prstGeom>
          <a:noFill/>
        </p:spPr>
        <p:txBody>
          <a:bodyPr wrap="square">
            <a:spAutoFit/>
          </a:bodyPr>
          <a:lstStyle/>
          <a:p>
            <a:pPr marL="0" marR="0">
              <a:lnSpc>
                <a:spcPct val="107000"/>
              </a:lnSpc>
              <a:spcBef>
                <a:spcPts val="120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Importing libraries: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“import pandas as pd” imports the pandas library and assigns it the alias pd. This allows you to use pandas functions and classes in your code.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93" y="2546092"/>
            <a:ext cx="6105832" cy="94246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rot="-10800000">
            <a:off x="7472736" y="853048"/>
            <a:ext cx="4536385" cy="3023075"/>
          </a:xfrm>
          <a:prstGeom prst="rect">
            <a:avLst/>
          </a:prstGeom>
        </p:spPr>
      </p:pic>
      <p:pic>
        <p:nvPicPr>
          <p:cNvPr id="6" name="Picture 5"/>
          <p:cNvPicPr>
            <a:picLocks noChangeAspect="1"/>
          </p:cNvPicPr>
          <p:nvPr/>
        </p:nvPicPr>
        <p:blipFill>
          <a:blip r:embed="rId2"/>
          <a:stretch>
            <a:fillRect/>
          </a:stretch>
        </p:blipFill>
        <p:spPr>
          <a:xfrm>
            <a:off x="413321" y="1971526"/>
            <a:ext cx="9688741" cy="4727691"/>
          </a:xfrm>
          <a:prstGeom prst="rect">
            <a:avLst/>
          </a:prstGeom>
        </p:spPr>
      </p:pic>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
        <p:nvSpPr>
          <p:cNvPr id="5" name="TextBox 4"/>
          <p:cNvSpPr txBox="1"/>
          <p:nvPr/>
        </p:nvSpPr>
        <p:spPr>
          <a:xfrm>
            <a:off x="413321" y="853048"/>
            <a:ext cx="6734731" cy="968278"/>
          </a:xfrm>
          <a:prstGeom prst="rect">
            <a:avLst/>
          </a:prstGeom>
          <a:noFill/>
        </p:spPr>
        <p:txBody>
          <a:bodyPr wrap="square">
            <a:spAutoFit/>
          </a:bodyPr>
          <a:lstStyle/>
          <a:p>
            <a:pPr marL="0" marR="0">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2. Importing a dataset: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given code reads the CSV file located at the specified file path and assigns the resulting data to the Data Frame data.</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
        <p:nvSpPr>
          <p:cNvPr id="6" name="TextBox 5"/>
          <p:cNvSpPr txBox="1"/>
          <p:nvPr/>
        </p:nvSpPr>
        <p:spPr>
          <a:xfrm>
            <a:off x="432618" y="910646"/>
            <a:ext cx="6882581" cy="1561005"/>
          </a:xfrm>
          <a:prstGeom prst="rect">
            <a:avLst/>
          </a:prstGeom>
          <a:noFill/>
        </p:spPr>
        <p:txBody>
          <a:bodyPr wrap="square">
            <a:spAutoFit/>
          </a:bodyPr>
          <a:lstStyle/>
          <a:p>
            <a:pPr marL="0" marR="0">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3. Summary: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data.describe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function provides descriptive statistics for each numerical column in the Data Frame data. It calculates various statistical measures that summarize the distribution, central tendency, and spread of the data.</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2618" y="2356659"/>
            <a:ext cx="9271661" cy="387699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2"/>
          <a:stretch>
            <a:fillRect/>
          </a:stretch>
        </p:blipFill>
        <p:spPr>
          <a:xfrm>
            <a:off x="9851923" y="910646"/>
            <a:ext cx="1907459" cy="19074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6607278" y="881150"/>
            <a:ext cx="5142496" cy="3429000"/>
          </a:xfrm>
          <a:prstGeom prst="rect">
            <a:avLst/>
          </a:prstGeom>
        </p:spPr>
      </p:pic>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
        <p:nvSpPr>
          <p:cNvPr id="6" name="TextBox 5"/>
          <p:cNvSpPr txBox="1"/>
          <p:nvPr/>
        </p:nvSpPr>
        <p:spPr>
          <a:xfrm>
            <a:off x="324465" y="881150"/>
            <a:ext cx="6096000" cy="1561005"/>
          </a:xfrm>
          <a:prstGeom prst="rect">
            <a:avLst/>
          </a:prstGeom>
          <a:noFill/>
        </p:spPr>
        <p:txBody>
          <a:bodyPr wrap="square">
            <a:spAutoFit/>
          </a:bodyPr>
          <a:lstStyle/>
          <a:p>
            <a:pPr marL="0" marR="0">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4. Gathering information: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data.info() function provides a concise summary of the Data Frame </a:t>
            </a:r>
            <a:r>
              <a:rPr lang="en-US" kern="100" dirty="0">
                <a:latin typeface="Calibri" panose="020F0502020204030204" pitchFamily="34" charset="0"/>
                <a:ea typeface="Calibri" panose="020F0502020204030204" pitchFamily="34" charset="0"/>
                <a:cs typeface="Times New Roman" panose="02020603050405020304" pitchFamily="18" charset="0"/>
              </a:rPr>
              <a:t>data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including information about the column names, data types, and the number of non-null values in each column.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64" y="2336911"/>
            <a:ext cx="8447005" cy="401472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
        <p:nvSpPr>
          <p:cNvPr id="6" name="TextBox 5"/>
          <p:cNvSpPr txBox="1"/>
          <p:nvPr/>
        </p:nvSpPr>
        <p:spPr>
          <a:xfrm>
            <a:off x="363794" y="775190"/>
            <a:ext cx="6096000" cy="2153731"/>
          </a:xfrm>
          <a:prstGeom prst="rect">
            <a:avLst/>
          </a:prstGeom>
          <a:noFill/>
        </p:spPr>
        <p:txBody>
          <a:bodyPr wrap="square">
            <a:spAutoFit/>
          </a:bodyPr>
          <a:lstStyle/>
          <a:p>
            <a:pPr marL="0" marR="0" algn="just">
              <a:lnSpc>
                <a:spcPct val="107000"/>
              </a:lnSpc>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5. Plotting histogram: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calling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data.hist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figsize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=(15,15)), we can visualize the distribution of values in each column of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data. Histograms are a useful tool to understand the underlying distribution of numerical data, including information about central tendency, spread, and potential outliers. They provide insights into the shape of the data and can help identify patterns or anomalies in the dataset.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60275" y="855406"/>
            <a:ext cx="5167931" cy="355927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37" y="3077498"/>
            <a:ext cx="7449633" cy="334641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
        <p:nvSpPr>
          <p:cNvPr id="7" name="TextBox 6"/>
          <p:cNvSpPr txBox="1"/>
          <p:nvPr/>
        </p:nvSpPr>
        <p:spPr>
          <a:xfrm>
            <a:off x="334297" y="806245"/>
            <a:ext cx="11437233" cy="1477328"/>
          </a:xfrm>
          <a:prstGeom prst="rect">
            <a:avLst/>
          </a:prstGeom>
          <a:noFill/>
        </p:spPr>
        <p:txBody>
          <a:bodyPr wrap="square" rtlCol="0">
            <a:spAutoFit/>
          </a:bodyPr>
          <a:lstStyle/>
          <a:p>
            <a:r>
              <a:rPr lang="en-US" b="1" dirty="0"/>
              <a:t>6. Classification </a:t>
            </a:r>
            <a:r>
              <a:rPr lang="en-US" b="1" dirty="0">
                <a:latin typeface="Calibri" panose="020F0502020204030204" pitchFamily="34" charset="0"/>
                <a:ea typeface="Calibri" panose="020F0502020204030204" pitchFamily="34" charset="0"/>
                <a:cs typeface="Calibri" panose="020F0502020204030204" pitchFamily="34" charset="0"/>
              </a:rPr>
              <a:t>algorithms :- </a:t>
            </a:r>
            <a:r>
              <a:rPr lang="en-US" dirty="0">
                <a:latin typeface="Calibri" panose="020F0502020204030204" pitchFamily="34" charset="0"/>
                <a:ea typeface="Calibri" panose="020F0502020204030204" pitchFamily="34" charset="0"/>
                <a:cs typeface="Calibri" panose="020F0502020204030204" pitchFamily="34" charset="0"/>
              </a:rPr>
              <a:t>before applying algorithms , we will preprocess the data . </a:t>
            </a:r>
            <a:r>
              <a:rPr lang="en-US" b="0" i="0" dirty="0">
                <a:solidFill>
                  <a:srgbClr val="292929"/>
                </a:solidFill>
                <a:effectLst/>
                <a:latin typeface="source-serif-pro"/>
              </a:rPr>
              <a:t>Data preprocessing is a crucial step in machine learning and it is very important for the accuracy of the model. Data contains noise, missing values, it is incomplete and sometimes it is in an unusable format which cannot be directly used for machine learning models. These techniques allow us to transform the raw data into a clean and usable data set and make the data more meaningful by rescaling, standardizing, binarizing and so on. </a:t>
            </a: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p:cNvPicPr>
            <a:picLocks noChangeAspect="1"/>
          </p:cNvPicPr>
          <p:nvPr/>
        </p:nvPicPr>
        <p:blipFill>
          <a:blip r:embed="rId1"/>
          <a:stretch>
            <a:fillRect/>
          </a:stretch>
        </p:blipFill>
        <p:spPr>
          <a:xfrm>
            <a:off x="534783" y="2750708"/>
            <a:ext cx="10900133" cy="294216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pic>
        <p:nvPicPr>
          <p:cNvPr id="6" name="Picture 5"/>
          <p:cNvPicPr>
            <a:picLocks noChangeAspect="1"/>
          </p:cNvPicPr>
          <p:nvPr/>
        </p:nvPicPr>
        <p:blipFill>
          <a:blip r:embed="rId1"/>
          <a:stretch>
            <a:fillRect/>
          </a:stretch>
        </p:blipFill>
        <p:spPr>
          <a:xfrm>
            <a:off x="581190" y="1438449"/>
            <a:ext cx="8602139" cy="460839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TextBox 8"/>
          <p:cNvSpPr txBox="1"/>
          <p:nvPr/>
        </p:nvSpPr>
        <p:spPr>
          <a:xfrm>
            <a:off x="432619" y="659590"/>
            <a:ext cx="11277600"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LOGISTIC REGRESSION</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6104136" y="3264310"/>
            <a:ext cx="5506674" cy="303816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pic>
        <p:nvPicPr>
          <p:cNvPr id="6" name="Picture 5"/>
          <p:cNvPicPr>
            <a:picLocks noChangeAspect="1"/>
          </p:cNvPicPr>
          <p:nvPr/>
        </p:nvPicPr>
        <p:blipFill>
          <a:blip r:embed="rId1"/>
          <a:stretch>
            <a:fillRect/>
          </a:stretch>
        </p:blipFill>
        <p:spPr>
          <a:xfrm>
            <a:off x="452284" y="1269308"/>
            <a:ext cx="7414903" cy="489290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TextBox 8"/>
          <p:cNvSpPr txBox="1"/>
          <p:nvPr/>
        </p:nvSpPr>
        <p:spPr>
          <a:xfrm>
            <a:off x="452284" y="695788"/>
            <a:ext cx="11248103"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OPTIMIZATION</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5522095" y="3126659"/>
            <a:ext cx="5997872" cy="329725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4" y="1458626"/>
            <a:ext cx="11029616" cy="987552"/>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team</a:t>
            </a:r>
            <a:endParaRPr lang="en-US"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Content Placeholder 6" descr="Team placeholder "/>
          <p:cNvGraphicFramePr>
            <a:graphicFrameLocks noGrp="1"/>
          </p:cNvGraphicFramePr>
          <p:nvPr>
            <p:ph idx="1"/>
          </p:nvPr>
        </p:nvGraphicFramePr>
        <p:xfrm>
          <a:off x="572562" y="2790127"/>
          <a:ext cx="11029950" cy="363378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Slide Number Placeholder 5"/>
          <p:cNvSpPr>
            <a:spLocks noGrp="1"/>
          </p:cNvSpPr>
          <p:nvPr>
            <p:ph type="sldNum" sz="quarter" idx="12"/>
          </p:nvPr>
        </p:nvSpPr>
        <p:spPr>
          <a:xfrm>
            <a:off x="10558300" y="6423914"/>
            <a:ext cx="1052510" cy="365125"/>
          </a:xfrm>
        </p:spPr>
        <p:txBody>
          <a:bodyPr/>
          <a:lstStyle/>
          <a:p>
            <a:fld id="{3A98EE3D-8CD1-4C3F-BD1C-C98C9596463C}" type="slidenum">
              <a:rPr lang="en-US" smtClean="0"/>
            </a:fld>
            <a:endParaRPr lang="en-US" dirty="0"/>
          </a:p>
        </p:txBody>
      </p:sp>
      <p:pic>
        <p:nvPicPr>
          <p:cNvPr id="8" name="Picture 7"/>
          <p:cNvPicPr>
            <a:picLocks noChangeAspect="1"/>
          </p:cNvPicPr>
          <p:nvPr/>
        </p:nvPicPr>
        <p:blipFill>
          <a:blip r:embed="rId6"/>
          <a:stretch>
            <a:fillRect/>
          </a:stretch>
        </p:blipFill>
        <p:spPr>
          <a:xfrm>
            <a:off x="8691715" y="515923"/>
            <a:ext cx="2212873" cy="2102229"/>
          </a:xfrm>
          <a:prstGeom prst="rect">
            <a:avLst/>
          </a:prstGeom>
        </p:spPr>
      </p:pic>
      <p:pic>
        <p:nvPicPr>
          <p:cNvPr id="12" name="Picture 11"/>
          <p:cNvPicPr>
            <a:picLocks noChangeAspect="1"/>
          </p:cNvPicPr>
          <p:nvPr/>
        </p:nvPicPr>
        <p:blipFill>
          <a:blip r:embed="rId7"/>
          <a:stretch>
            <a:fillRect/>
          </a:stretch>
        </p:blipFill>
        <p:spPr>
          <a:xfrm>
            <a:off x="843904" y="623641"/>
            <a:ext cx="2463101" cy="199451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pic>
        <p:nvPicPr>
          <p:cNvPr id="6" name="Picture 5"/>
          <p:cNvPicPr>
            <a:picLocks noChangeAspect="1"/>
          </p:cNvPicPr>
          <p:nvPr/>
        </p:nvPicPr>
        <p:blipFill>
          <a:blip r:embed="rId1"/>
          <a:stretch>
            <a:fillRect/>
          </a:stretch>
        </p:blipFill>
        <p:spPr>
          <a:xfrm>
            <a:off x="471948" y="1431294"/>
            <a:ext cx="7286148" cy="435007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TextBox 8"/>
          <p:cNvSpPr txBox="1"/>
          <p:nvPr/>
        </p:nvSpPr>
        <p:spPr>
          <a:xfrm>
            <a:off x="471948" y="727587"/>
            <a:ext cx="11307097"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DECISION TREE</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
          <a:stretch>
            <a:fillRect/>
          </a:stretch>
        </p:blipFill>
        <p:spPr>
          <a:xfrm>
            <a:off x="6055349" y="3038169"/>
            <a:ext cx="5555461" cy="328676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pic>
        <p:nvPicPr>
          <p:cNvPr id="6" name="Picture 5"/>
          <p:cNvPicPr>
            <a:picLocks noChangeAspect="1"/>
          </p:cNvPicPr>
          <p:nvPr/>
        </p:nvPicPr>
        <p:blipFill>
          <a:blip r:embed="rId1"/>
          <a:stretch>
            <a:fillRect/>
          </a:stretch>
        </p:blipFill>
        <p:spPr>
          <a:xfrm>
            <a:off x="229767" y="1439902"/>
            <a:ext cx="8247653" cy="420381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TextBox 8"/>
          <p:cNvSpPr txBox="1"/>
          <p:nvPr/>
        </p:nvSpPr>
        <p:spPr>
          <a:xfrm>
            <a:off x="491613" y="776748"/>
            <a:ext cx="11267768"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RANDOM FOREST</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5993629" y="3254477"/>
            <a:ext cx="5494496" cy="282677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pic>
        <p:nvPicPr>
          <p:cNvPr id="6" name="Picture 5"/>
          <p:cNvPicPr>
            <a:picLocks noChangeAspect="1"/>
          </p:cNvPicPr>
          <p:nvPr/>
        </p:nvPicPr>
        <p:blipFill>
          <a:blip r:embed="rId1"/>
          <a:stretch>
            <a:fillRect/>
          </a:stretch>
        </p:blipFill>
        <p:spPr>
          <a:xfrm>
            <a:off x="194650" y="1376670"/>
            <a:ext cx="9167654" cy="493056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TextBox 8"/>
          <p:cNvSpPr txBox="1"/>
          <p:nvPr/>
        </p:nvSpPr>
        <p:spPr>
          <a:xfrm>
            <a:off x="452284" y="757084"/>
            <a:ext cx="11287432"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GRADIENT BOOSTING</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5978013" y="3264311"/>
            <a:ext cx="5632797" cy="324708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pic>
        <p:nvPicPr>
          <p:cNvPr id="6" name="Picture 5"/>
          <p:cNvPicPr>
            <a:picLocks noChangeAspect="1"/>
          </p:cNvPicPr>
          <p:nvPr/>
        </p:nvPicPr>
        <p:blipFill>
          <a:blip r:embed="rId1"/>
          <a:stretch>
            <a:fillRect/>
          </a:stretch>
        </p:blipFill>
        <p:spPr>
          <a:xfrm>
            <a:off x="265471" y="1509952"/>
            <a:ext cx="7436142" cy="458113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TextBox 8"/>
          <p:cNvSpPr txBox="1"/>
          <p:nvPr/>
        </p:nvSpPr>
        <p:spPr>
          <a:xfrm>
            <a:off x="511277" y="766916"/>
            <a:ext cx="11228439"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SUPPORT VECTOR MACHINE</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6096000" y="3165987"/>
            <a:ext cx="5357324" cy="335902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pic>
        <p:nvPicPr>
          <p:cNvPr id="6" name="Picture 5"/>
          <p:cNvPicPr>
            <a:picLocks noChangeAspect="1"/>
          </p:cNvPicPr>
          <p:nvPr/>
        </p:nvPicPr>
        <p:blipFill>
          <a:blip r:embed="rId1"/>
          <a:stretch>
            <a:fillRect/>
          </a:stretch>
        </p:blipFill>
        <p:spPr>
          <a:xfrm>
            <a:off x="235974" y="668595"/>
            <a:ext cx="7316834" cy="593788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2"/>
          <a:stretch>
            <a:fillRect/>
          </a:stretch>
        </p:blipFill>
        <p:spPr>
          <a:xfrm>
            <a:off x="5324648" y="3547521"/>
            <a:ext cx="6631378" cy="279581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TextBox 8"/>
          <p:cNvSpPr txBox="1"/>
          <p:nvPr/>
        </p:nvSpPr>
        <p:spPr>
          <a:xfrm>
            <a:off x="7488137" y="1797287"/>
            <a:ext cx="4100052"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OPTIMIZATION</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pic>
        <p:nvPicPr>
          <p:cNvPr id="6" name="Picture 5"/>
          <p:cNvPicPr>
            <a:picLocks noChangeAspect="1"/>
          </p:cNvPicPr>
          <p:nvPr/>
        </p:nvPicPr>
        <p:blipFill>
          <a:blip r:embed="rId1"/>
          <a:stretch>
            <a:fillRect/>
          </a:stretch>
        </p:blipFill>
        <p:spPr>
          <a:xfrm>
            <a:off x="265470" y="1322367"/>
            <a:ext cx="6778925" cy="502927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TextBox 8"/>
          <p:cNvSpPr txBox="1"/>
          <p:nvPr/>
        </p:nvSpPr>
        <p:spPr>
          <a:xfrm>
            <a:off x="422787" y="661495"/>
            <a:ext cx="11287432"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K NEAREST NEIGHBORS</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stretch>
            <a:fillRect/>
          </a:stretch>
        </p:blipFill>
        <p:spPr>
          <a:xfrm>
            <a:off x="5594971" y="3751672"/>
            <a:ext cx="5701010" cy="285480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pic>
        <p:nvPicPr>
          <p:cNvPr id="6" name="Picture 5"/>
          <p:cNvPicPr>
            <a:picLocks noChangeAspect="1"/>
          </p:cNvPicPr>
          <p:nvPr/>
        </p:nvPicPr>
        <p:blipFill>
          <a:blip r:embed="rId1"/>
          <a:stretch>
            <a:fillRect/>
          </a:stretch>
        </p:blipFill>
        <p:spPr>
          <a:xfrm>
            <a:off x="865239" y="1129874"/>
            <a:ext cx="10422193" cy="458096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7" name="TextBox 6"/>
          <p:cNvSpPr txBox="1"/>
          <p:nvPr/>
        </p:nvSpPr>
        <p:spPr>
          <a:xfrm>
            <a:off x="442451" y="678426"/>
            <a:ext cx="11307097"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EXPORTING RESULTS TO EXCEL FILE</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60" y="590005"/>
            <a:ext cx="7163992" cy="619292"/>
          </a:xfrm>
        </p:spPr>
        <p:txBody>
          <a:bodyPr>
            <a:noAutofit/>
          </a:bodyPr>
          <a:lstStyle/>
          <a:p>
            <a:pPr marL="0" marR="0" algn="ctr">
              <a:lnSpc>
                <a:spcPct val="107000"/>
              </a:lnSpc>
              <a:spcBef>
                <a:spcPts val="0"/>
              </a:spcBef>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PROBLEM STATEMENT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idx="1"/>
          </p:nvPr>
        </p:nvSpPr>
        <p:spPr>
          <a:xfrm>
            <a:off x="441960" y="1209296"/>
            <a:ext cx="7285317" cy="5182359"/>
          </a:xfrm>
        </p:spPr>
        <p:txBody>
          <a:bodyPr>
            <a:normAutofit lnSpcReduction="10000"/>
          </a:bodyPr>
          <a:lstStyle/>
          <a:p>
            <a:pPr marL="0" marR="0" algn="just">
              <a:lnSpc>
                <a:spcPct val="110000"/>
              </a:lnSpc>
              <a:spcBef>
                <a:spcPts val="0"/>
              </a:spcBef>
              <a:spcAft>
                <a:spcPts val="0"/>
              </a:spcAft>
            </a:pPr>
            <a:r>
              <a:rPr lang="en-US" i="1" dirty="0">
                <a:latin typeface="Calibri" panose="020F0502020204030204" pitchFamily="34" charset="0"/>
                <a:ea typeface="Calibri" panose="020F0502020204030204" pitchFamily="34" charset="0"/>
                <a:cs typeface="Calibri" panose="020F0502020204030204" pitchFamily="34" charset="0"/>
              </a:rPr>
              <a:t>As it is rightly said, ‘Health is Wealth’. We have realized this fact in the pandemic time after witnessing the brute effects of Covid-19 on people of all age groups. Apart from this, another major contributor to the death rate is heart related diseases.</a:t>
            </a:r>
            <a:endParaRPr lang="en-US" i="1" dirty="0">
              <a:latin typeface="Calibri" panose="020F0502020204030204" pitchFamily="34" charset="0"/>
              <a:ea typeface="Calibri" panose="020F0502020204030204" pitchFamily="34" charset="0"/>
              <a:cs typeface="Calibri" panose="020F0502020204030204" pitchFamily="34" charset="0"/>
            </a:endParaRPr>
          </a:p>
          <a:p>
            <a:pPr marL="0" marR="0" algn="just">
              <a:lnSpc>
                <a:spcPct val="110000"/>
              </a:lnSpc>
              <a:spcBef>
                <a:spcPts val="0"/>
              </a:spcBef>
              <a:spcAft>
                <a:spcPts val="0"/>
              </a:spcAft>
            </a:pPr>
            <a:r>
              <a:rPr lang="en-US" i="1" dirty="0">
                <a:latin typeface="Calibri" panose="020F0502020204030204" pitchFamily="34" charset="0"/>
                <a:ea typeface="Calibri" panose="020F0502020204030204" pitchFamily="34" charset="0"/>
                <a:cs typeface="Calibri" panose="020F0502020204030204" pitchFamily="34" charset="0"/>
              </a:rPr>
              <a:t>Located in the chest region of the body, the heart beats at around 80 times per minute. Even though it is just the size of an average human fist, it is the strongest muscle which continuously to pump blood to the body organs, even at rest. </a:t>
            </a:r>
            <a:endParaRPr lang="en-US" i="1" dirty="0">
              <a:latin typeface="Calibri" panose="020F0502020204030204" pitchFamily="34" charset="0"/>
              <a:ea typeface="Calibri" panose="020F0502020204030204" pitchFamily="34" charset="0"/>
              <a:cs typeface="Calibri" panose="020F0502020204030204" pitchFamily="34" charset="0"/>
            </a:endParaRPr>
          </a:p>
          <a:p>
            <a:pPr marL="0" marR="0" algn="just">
              <a:lnSpc>
                <a:spcPct val="110000"/>
              </a:lnSpc>
              <a:spcBef>
                <a:spcPts val="0"/>
              </a:spcBef>
              <a:spcAft>
                <a:spcPts val="0"/>
              </a:spcAft>
            </a:pPr>
            <a:r>
              <a:rPr lang="en-US" i="1" dirty="0">
                <a:latin typeface="Calibri" panose="020F0502020204030204" pitchFamily="34" charset="0"/>
                <a:ea typeface="Calibri" panose="020F0502020204030204" pitchFamily="34" charset="0"/>
                <a:cs typeface="Calibri" panose="020F0502020204030204" pitchFamily="34" charset="0"/>
              </a:rPr>
              <a:t>Heart diseases have been known to take a major toll of people’s lives. As a layman, we may feel that the common factors for heart related diseases are cardiac arrest or blockages. But the dataset under analysis describes multiple different medical parameters associated with the heart and their typical values. We will be analyzing the relationships between them and study the implications of changes in those parameters. In this project, we will be incorporating most trending and powerful tool namely Excel, </a:t>
            </a:r>
            <a:r>
              <a:rPr lang="en-US" i="1" dirty="0" err="1">
                <a:latin typeface="Calibri" panose="020F0502020204030204" pitchFamily="34" charset="0"/>
                <a:ea typeface="Calibri" panose="020F0502020204030204" pitchFamily="34" charset="0"/>
                <a:cs typeface="Calibri" panose="020F0502020204030204" pitchFamily="34" charset="0"/>
              </a:rPr>
              <a:t>Sql</a:t>
            </a:r>
            <a:r>
              <a:rPr lang="en-US" i="1" dirty="0">
                <a:latin typeface="Calibri" panose="020F0502020204030204" pitchFamily="34" charset="0"/>
                <a:ea typeface="Calibri" panose="020F0502020204030204" pitchFamily="34" charset="0"/>
                <a:cs typeface="Calibri" panose="020F0502020204030204" pitchFamily="34" charset="0"/>
              </a:rPr>
              <a:t>, Tableau and Python.</a:t>
            </a:r>
            <a:endParaRPr lang="en-US" i="1" kern="100" dirty="0">
              <a:effectLst/>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Placeholder 8" descr="Doctors in surgery"/>
          <p:cNvPicPr>
            <a:picLocks noGrp="1" noChangeAspect="1"/>
          </p:cNvPicPr>
          <p:nvPr>
            <p:ph type="pic" sz="quarter" idx="14"/>
          </p:nvPr>
        </p:nvPicPr>
        <p:blipFill rotWithShape="1">
          <a:blip r:embed="rId1" cstate="screen">
            <a:extLst>
              <a:ext uri="{28A0092B-C50C-407E-A947-70E740481C1C}">
                <a14:useLocalDpi xmlns:a14="http://schemas.microsoft.com/office/drawing/2010/main" val="0"/>
              </a:ext>
            </a:extLst>
          </a:blip>
          <a:srcRect/>
          <a:stretch>
            <a:fillRect/>
          </a:stretch>
        </p:blipFill>
        <p:spPr>
          <a:xfrm>
            <a:off x="8046720" y="640080"/>
            <a:ext cx="3703320" cy="5751576"/>
          </a:xfrm>
        </p:spPr>
      </p:pic>
      <p:sp>
        <p:nvSpPr>
          <p:cNvPr id="12" name="Slide Number Placeholder 11"/>
          <p:cNvSpPr>
            <a:spLocks noGrp="1"/>
          </p:cNvSpPr>
          <p:nvPr>
            <p:ph type="sldNum" sz="quarter" idx="12"/>
          </p:nvPr>
        </p:nvSpPr>
        <p:spPr>
          <a:xfrm>
            <a:off x="10558300" y="6423914"/>
            <a:ext cx="1052510" cy="365125"/>
          </a:xfrm>
        </p:spPr>
        <p:txBody>
          <a:bodyPr/>
          <a:lstStyle/>
          <a:p>
            <a:fld id="{3A98EE3D-8CD1-4C3F-BD1C-C98C9596463C}" type="slidenum">
              <a:rPr lang="en-US" smtClean="0"/>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
        <p:nvSpPr>
          <p:cNvPr id="6" name="TextBox 5"/>
          <p:cNvSpPr txBox="1"/>
          <p:nvPr/>
        </p:nvSpPr>
        <p:spPr>
          <a:xfrm>
            <a:off x="1415845" y="1936056"/>
            <a:ext cx="9142455" cy="3010119"/>
          </a:xfrm>
          <a:prstGeom prst="rect">
            <a:avLst/>
          </a:prstGeom>
          <a:noFill/>
        </p:spPr>
        <p:txBody>
          <a:bodyPr wrap="square">
            <a:spAutoFit/>
          </a:bodyPr>
          <a:lstStyle/>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Q1. What role does age play in the development and occurrence of heart diseases?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Q2. What is the correlation between the type of chest pain and gender?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Q3. How does the levels of cholesterol is changing with gender?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Q4. Does angina while exercising implies higher probability of chest pain?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Q5. What are the patterns of Thalassemia occurrence in relation to gender for the Normal, Fixed, and Reversible types of the disorder?</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Q6. How does the slope of the peak exercise ST segment affect the ST depression?</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Q7. What were the observed results during a fluoroscopy procedure?</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i="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471949" y="835742"/>
            <a:ext cx="11228438" cy="707886"/>
          </a:xfrm>
          <a:prstGeom prst="rect">
            <a:avLst/>
          </a:prstGeom>
          <a:noFill/>
        </p:spPr>
        <p:txBody>
          <a:bodyPr wrap="square" rtlCol="0">
            <a:spAutoFit/>
          </a:bodyPr>
          <a:lstStyle/>
          <a:p>
            <a:pPr algn="ctr"/>
            <a:r>
              <a:rPr lang="en-US" sz="4000" b="1" dirty="0"/>
              <a:t>Questions</a:t>
            </a:r>
            <a:endParaRPr lang="en-US" sz="4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9265" y="1504335"/>
            <a:ext cx="8514736" cy="3970318"/>
          </a:xfrm>
          <a:prstGeom prst="rect">
            <a:avLst/>
          </a:prstGeom>
          <a:noFill/>
        </p:spPr>
        <p:txBody>
          <a:bodyPr wrap="square">
            <a:spAutoFit/>
          </a:bodyPr>
          <a:lstStyle/>
          <a:p>
            <a:r>
              <a:rPr lang="en-US" i="1" dirty="0">
                <a:latin typeface="Calibri" panose="020F0502020204030204" pitchFamily="34" charset="0"/>
                <a:ea typeface="Calibri" panose="020F0502020204030204" pitchFamily="34" charset="0"/>
                <a:cs typeface="Calibri" panose="020F0502020204030204" pitchFamily="34" charset="0"/>
              </a:rPr>
              <a:t>► Objective: </a:t>
            </a:r>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i="1" dirty="0">
                <a:latin typeface="Calibri" panose="020F0502020204030204" pitchFamily="34" charset="0"/>
                <a:ea typeface="Calibri" panose="020F0502020204030204" pitchFamily="34" charset="0"/>
                <a:cs typeface="Calibri" panose="020F0502020204030204" pitchFamily="34" charset="0"/>
              </a:rPr>
              <a:t>• The dataset contains the records for the patients and their medical parameters details and the target variable whether they will suffer from heart disease or not. </a:t>
            </a:r>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i="1" dirty="0">
                <a:latin typeface="Calibri" panose="020F0502020204030204" pitchFamily="34" charset="0"/>
                <a:ea typeface="Calibri" panose="020F0502020204030204" pitchFamily="34" charset="0"/>
                <a:cs typeface="Calibri" panose="020F0502020204030204" pitchFamily="34" charset="0"/>
              </a:rPr>
              <a:t>• The aim of this project is to use the given data and perform machine learning and data analysis to infer key metrics and patterns in the dataset. In addition to this, different visualizations are developed to depict meaningful relationships.   </a:t>
            </a:r>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i="1" dirty="0">
                <a:latin typeface="Calibri" panose="020F0502020204030204" pitchFamily="34" charset="0"/>
                <a:ea typeface="Calibri" panose="020F0502020204030204" pitchFamily="34" charset="0"/>
                <a:cs typeface="Calibri" panose="020F0502020204030204" pitchFamily="34" charset="0"/>
              </a:rPr>
              <a:t> ► Benefits:</a:t>
            </a:r>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i="1" dirty="0">
                <a:latin typeface="Calibri" panose="020F0502020204030204" pitchFamily="34" charset="0"/>
                <a:ea typeface="Calibri" panose="020F0502020204030204" pitchFamily="34" charset="0"/>
                <a:cs typeface="Calibri" panose="020F0502020204030204" pitchFamily="34" charset="0"/>
              </a:rPr>
              <a:t> • The data analysis will reveal some common and unique patterns in the dataset related to   the medical parameters.</a:t>
            </a:r>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i="1" dirty="0">
                <a:latin typeface="Calibri" panose="020F0502020204030204" pitchFamily="34" charset="0"/>
                <a:ea typeface="Calibri" panose="020F0502020204030204" pitchFamily="34" charset="0"/>
                <a:cs typeface="Calibri" panose="020F0502020204030204" pitchFamily="34" charset="0"/>
              </a:rPr>
              <a:t> • Data visualizations will enhance the understanding of the effect of the high or low of these features on the chances of heart rate and give a better chance of prediction.</a:t>
            </a:r>
            <a:endParaRPr lang="en-US" i="1"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462116" y="825910"/>
            <a:ext cx="8249265"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OBJECTIVE AND BENEFITS</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p:cNvPicPr>
            <a:picLocks noChangeAspect="1"/>
          </p:cNvPicPr>
          <p:nvPr/>
        </p:nvPicPr>
        <p:blipFill>
          <a:blip r:embed="rId1"/>
          <a:stretch>
            <a:fillRect/>
          </a:stretch>
        </p:blipFill>
        <p:spPr>
          <a:xfrm>
            <a:off x="9320981" y="1062245"/>
            <a:ext cx="2466975" cy="2466975"/>
          </a:xfrm>
          <a:prstGeom prst="rect">
            <a:avLst/>
          </a:prstGeom>
        </p:spPr>
      </p:pic>
      <p:sp>
        <p:nvSpPr>
          <p:cNvPr id="10" name="TextBox 9"/>
          <p:cNvSpPr txBox="1"/>
          <p:nvPr/>
        </p:nvSpPr>
        <p:spPr>
          <a:xfrm>
            <a:off x="11286511" y="6489516"/>
            <a:ext cx="727587" cy="230832"/>
          </a:xfrm>
          <a:prstGeom prst="rect">
            <a:avLst/>
          </a:prstGeom>
          <a:noFill/>
        </p:spPr>
        <p:txBody>
          <a:bodyPr wrap="square" rtlCol="0">
            <a:spAutoFit/>
          </a:bodyPr>
          <a:lstStyle/>
          <a:p>
            <a:r>
              <a:rPr lang="en-US" sz="900" dirty="0"/>
              <a:t>4</a:t>
            </a:r>
            <a:endParaRPr lang="en-US" sz="900" dirty="0"/>
          </a:p>
        </p:txBody>
      </p:sp>
      <p:pic>
        <p:nvPicPr>
          <p:cNvPr id="12" name="Picture 11"/>
          <p:cNvPicPr>
            <a:picLocks noChangeAspect="1"/>
          </p:cNvPicPr>
          <p:nvPr/>
        </p:nvPicPr>
        <p:blipFill>
          <a:blip r:embed="rId2"/>
          <a:stretch>
            <a:fillRect/>
          </a:stretch>
        </p:blipFill>
        <p:spPr>
          <a:xfrm>
            <a:off x="9320981" y="3809218"/>
            <a:ext cx="2371725" cy="2400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608" y="901360"/>
            <a:ext cx="11060202" cy="696517"/>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Timeline</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graphicFrame>
        <p:nvGraphicFramePr>
          <p:cNvPr id="13" name="Content Placeholder 6" descr="Timeline placeholder "/>
          <p:cNvGraphicFramePr>
            <a:graphicFrameLocks noGrp="1"/>
          </p:cNvGraphicFramePr>
          <p:nvPr>
            <p:ph idx="1"/>
          </p:nvPr>
        </p:nvGraphicFramePr>
        <p:xfrm>
          <a:off x="841247" y="1828800"/>
          <a:ext cx="10564171" cy="472931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US" dirty="0"/>
          </a:p>
        </p:txBody>
      </p:sp>
      <p:sp>
        <p:nvSpPr>
          <p:cNvPr id="3" name="Content Placeholder 2"/>
          <p:cNvSpPr>
            <a:spLocks noGrp="1"/>
          </p:cNvSpPr>
          <p:nvPr>
            <p:ph idx="1"/>
          </p:nvPr>
        </p:nvSpPr>
        <p:spPr/>
        <p:txBody>
          <a:bodyPr/>
          <a:lstStyle/>
          <a:p>
            <a:r>
              <a:rPr lang="en-US" dirty="0"/>
              <a:t> </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dirty="0"/>
          </a:p>
        </p:txBody>
      </p:sp>
      <p:sp>
        <p:nvSpPr>
          <p:cNvPr id="12" name="Title 1"/>
          <p:cNvSpPr txBox="1"/>
          <p:nvPr/>
        </p:nvSpPr>
        <p:spPr>
          <a:xfrm>
            <a:off x="581192" y="1150374"/>
            <a:ext cx="11029616" cy="56869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latin typeface="Calibri" panose="020F0502020204030204" pitchFamily="34" charset="0"/>
                <a:ea typeface="Calibri" panose="020F0502020204030204" pitchFamily="34" charset="0"/>
                <a:cs typeface="Calibri" panose="020F0502020204030204" pitchFamily="34" charset="0"/>
              </a:rPr>
              <a:t>Timeline</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15" name="Slide Number Placeholder 5"/>
          <p:cNvSpPr txBox="1"/>
          <p:nvPr/>
        </p:nvSpPr>
        <p:spPr>
          <a:xfrm>
            <a:off x="10558300" y="6423914"/>
            <a:ext cx="105251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98EE3D-8CD1-4C3F-BD1C-C98C9596463C}" type="slidenum">
              <a:rPr lang="en-US" smtClean="0"/>
            </a:fld>
            <a:endParaRPr lang="en-US" dirty="0"/>
          </a:p>
        </p:txBody>
      </p:sp>
      <p:graphicFrame>
        <p:nvGraphicFramePr>
          <p:cNvPr id="16" name="Content Placeholder 6" descr="Timeline placeholder "/>
          <p:cNvGraphicFramePr/>
          <p:nvPr/>
        </p:nvGraphicFramePr>
        <p:xfrm>
          <a:off x="501446" y="1719072"/>
          <a:ext cx="11218606" cy="470484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A98EE3D-8CD1-4C3F-BD1C-C98C9596463C}" type="slidenum">
              <a:rPr lang="en-US" smtClean="0"/>
            </a:fld>
            <a:endParaRPr lang="en-US" dirty="0"/>
          </a:p>
        </p:txBody>
      </p:sp>
      <p:sp>
        <p:nvSpPr>
          <p:cNvPr id="5" name="TextBox 4"/>
          <p:cNvSpPr txBox="1"/>
          <p:nvPr/>
        </p:nvSpPr>
        <p:spPr>
          <a:xfrm>
            <a:off x="422787" y="698090"/>
            <a:ext cx="11326761" cy="523220"/>
          </a:xfrm>
          <a:prstGeom prst="rect">
            <a:avLst/>
          </a:prstGeom>
          <a:noFill/>
        </p:spPr>
        <p:txBody>
          <a:bodyPr wrap="square" rtlCol="0">
            <a:spAutoFit/>
          </a:bodyPr>
          <a:lstStyle/>
          <a:p>
            <a:pPr algn="ctr"/>
            <a:r>
              <a:rPr lang="en-US" sz="2800" b="1" dirty="0">
                <a:latin typeface="Calibri" panose="020F0502020204030204" pitchFamily="34" charset="0"/>
                <a:ea typeface="Calibri" panose="020F0502020204030204" pitchFamily="34" charset="0"/>
                <a:cs typeface="Calibri" panose="020F0502020204030204" pitchFamily="34" charset="0"/>
              </a:rPr>
              <a:t>STEPS FOLLOWED</a:t>
            </a:r>
            <a:endParaRPr lang="en-US" sz="28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p:cNvSpPr txBox="1"/>
          <p:nvPr/>
        </p:nvSpPr>
        <p:spPr>
          <a:xfrm>
            <a:off x="442452" y="1221310"/>
            <a:ext cx="11326761" cy="5078313"/>
          </a:xfrm>
          <a:prstGeom prst="rect">
            <a:avLst/>
          </a:prstGeom>
          <a:noFill/>
        </p:spPr>
        <p:txBody>
          <a:bodyPr wrap="square">
            <a:spAutoFit/>
          </a:bodyPr>
          <a:lstStyle/>
          <a:p>
            <a:r>
              <a:rPr lang="en-US" b="1" i="1" dirty="0">
                <a:latin typeface="Calibri" panose="020F0502020204030204" pitchFamily="34" charset="0"/>
                <a:ea typeface="Calibri" panose="020F0502020204030204" pitchFamily="34" charset="0"/>
                <a:cs typeface="Calibri" panose="020F0502020204030204" pitchFamily="34" charset="0"/>
              </a:rPr>
              <a:t>1) Data Extraction: </a:t>
            </a:r>
            <a:r>
              <a:rPr lang="en-US" i="1" dirty="0">
                <a:latin typeface="Calibri" panose="020F0502020204030204" pitchFamily="34" charset="0"/>
                <a:ea typeface="Calibri" panose="020F0502020204030204" pitchFamily="34" charset="0"/>
                <a:cs typeface="Calibri" panose="020F0502020204030204" pitchFamily="34" charset="0"/>
              </a:rPr>
              <a:t>This step involves extracting the data from different sources relevant to the problem statement or obtaining data from the client.</a:t>
            </a:r>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i="1" dirty="0">
                <a:latin typeface="Calibri" panose="020F0502020204030204" pitchFamily="34" charset="0"/>
                <a:ea typeface="Calibri" panose="020F0502020204030204" pitchFamily="34" charset="0"/>
                <a:cs typeface="Calibri" panose="020F0502020204030204" pitchFamily="34" charset="0"/>
              </a:rPr>
              <a:t> </a:t>
            </a:r>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b="1" i="1" dirty="0">
                <a:latin typeface="Calibri" panose="020F0502020204030204" pitchFamily="34" charset="0"/>
                <a:ea typeface="Calibri" panose="020F0502020204030204" pitchFamily="34" charset="0"/>
                <a:cs typeface="Calibri" panose="020F0502020204030204" pitchFamily="34" charset="0"/>
              </a:rPr>
              <a:t>2) Data Preprocessing:</a:t>
            </a:r>
            <a:r>
              <a:rPr lang="en-US" i="1" dirty="0">
                <a:latin typeface="Calibri" panose="020F0502020204030204" pitchFamily="34" charset="0"/>
                <a:ea typeface="Calibri" panose="020F0502020204030204" pitchFamily="34" charset="0"/>
                <a:cs typeface="Calibri" panose="020F0502020204030204" pitchFamily="34" charset="0"/>
              </a:rPr>
              <a:t> Once the raw data is obtained, we need to ensure that the data is free from errors. We perform Exploratory Data Analysis followed by Data Cleaning which involves imputing missing values, removing duplicates, finding anomalies or outliers and treating them. </a:t>
            </a:r>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b="1" i="1" dirty="0">
                <a:latin typeface="Calibri" panose="020F0502020204030204" pitchFamily="34" charset="0"/>
                <a:ea typeface="Calibri" panose="020F0502020204030204" pitchFamily="34" charset="0"/>
                <a:cs typeface="Calibri" panose="020F0502020204030204" pitchFamily="34" charset="0"/>
              </a:rPr>
              <a:t>3) Data Exporting: </a:t>
            </a:r>
            <a:r>
              <a:rPr lang="en-US" i="1" dirty="0">
                <a:latin typeface="Calibri" panose="020F0502020204030204" pitchFamily="34" charset="0"/>
                <a:ea typeface="Calibri" panose="020F0502020204030204" pitchFamily="34" charset="0"/>
                <a:cs typeface="Calibri" panose="020F0502020204030204" pitchFamily="34" charset="0"/>
              </a:rPr>
              <a:t>The preprocessed data is exported to a .csv file to be used for analysis. </a:t>
            </a:r>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b="1" i="1" dirty="0">
                <a:latin typeface="Calibri" panose="020F0502020204030204" pitchFamily="34" charset="0"/>
                <a:ea typeface="Calibri" panose="020F0502020204030204" pitchFamily="34" charset="0"/>
                <a:cs typeface="Calibri" panose="020F0502020204030204" pitchFamily="34" charset="0"/>
              </a:rPr>
              <a:t>4) Data Loading and Modification: </a:t>
            </a:r>
            <a:r>
              <a:rPr lang="en-US" i="1" dirty="0">
                <a:latin typeface="Calibri" panose="020F0502020204030204" pitchFamily="34" charset="0"/>
                <a:ea typeface="Calibri" panose="020F0502020204030204" pitchFamily="34" charset="0"/>
                <a:cs typeface="Calibri" panose="020F0502020204030204" pitchFamily="34" charset="0"/>
              </a:rPr>
              <a:t>The preprocessed data in .csv file is loaded into SQL, added some columns and then linked it into  the Tableau Desktop for analysis purpose and modified for simplicity purpose. </a:t>
            </a:r>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b="1" i="1" dirty="0">
                <a:latin typeface="Calibri" panose="020F0502020204030204" pitchFamily="34" charset="0"/>
                <a:ea typeface="Calibri" panose="020F0502020204030204" pitchFamily="34" charset="0"/>
                <a:cs typeface="Calibri" panose="020F0502020204030204" pitchFamily="34" charset="0"/>
              </a:rPr>
              <a:t>5) Data Analysis: </a:t>
            </a:r>
            <a:r>
              <a:rPr lang="en-US" i="1" dirty="0">
                <a:latin typeface="Calibri" panose="020F0502020204030204" pitchFamily="34" charset="0"/>
                <a:ea typeface="Calibri" panose="020F0502020204030204" pitchFamily="34" charset="0"/>
                <a:cs typeface="Calibri" panose="020F0502020204030204" pitchFamily="34" charset="0"/>
              </a:rPr>
              <a:t>Once the data is loaded, we perform the data analysis using Tableau features and store the visualizations in Tableau worksheets.</a:t>
            </a:r>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i="1" dirty="0">
              <a:latin typeface="Calibri" panose="020F0502020204030204" pitchFamily="34" charset="0"/>
              <a:ea typeface="Calibri" panose="020F0502020204030204" pitchFamily="34" charset="0"/>
              <a:cs typeface="Calibri" panose="020F0502020204030204" pitchFamily="34" charset="0"/>
            </a:endParaRPr>
          </a:p>
          <a:p>
            <a:r>
              <a:rPr lang="en-US" b="1" i="1" dirty="0">
                <a:latin typeface="Calibri" panose="020F0502020204030204" pitchFamily="34" charset="0"/>
                <a:ea typeface="Calibri" panose="020F0502020204030204" pitchFamily="34" charset="0"/>
                <a:cs typeface="Calibri" panose="020F0502020204030204" pitchFamily="34" charset="0"/>
              </a:rPr>
              <a:t>6) Machine Learning: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Developed predictive models for heart disease diagnosis and then assessed the performance of predictive models.</a:t>
            </a:r>
            <a:endParaRPr lang="en-US" i="1" dirty="0">
              <a:latin typeface="Calibri" panose="020F0502020204030204" pitchFamily="34" charset="0"/>
              <a:ea typeface="Calibri" panose="020F0502020204030204" pitchFamily="34" charset="0"/>
              <a:cs typeface="Calibri" panose="020F0502020204030204" pitchFamily="34" charset="0"/>
            </a:endParaRPr>
          </a:p>
          <a:p>
            <a:endParaRPr lang="en-US" i="1"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9581" y="4322102"/>
            <a:ext cx="11125160" cy="2216350"/>
          </a:xfrm>
        </p:spPr>
        <p:txBody>
          <a:bodyPr>
            <a:normAutofit/>
          </a:bodyPr>
          <a:lstStyle/>
          <a:p>
            <a:pPr marL="0" marR="0" algn="ctr">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Placeholder 9"/>
          <p:cNvPicPr>
            <a:picLocks noGrp="1" noChangeAspect="1"/>
          </p:cNvPicPr>
          <p:nvPr>
            <p:ph type="pic" sz="quarter" idx="13"/>
          </p:nvPr>
        </p:nvPicPr>
        <p:blipFill>
          <a:blip r:embed="rId1"/>
          <a:srcRect t="21960" b="21960"/>
          <a:stretch>
            <a:fillRect/>
          </a:stretch>
        </p:blipFill>
        <p:spPr>
          <a:xfrm>
            <a:off x="4513006" y="3046526"/>
            <a:ext cx="7482348" cy="322645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2"/>
          <a:stretch>
            <a:fillRect/>
          </a:stretch>
        </p:blipFill>
        <p:spPr>
          <a:xfrm>
            <a:off x="449581" y="842534"/>
            <a:ext cx="8317789" cy="406072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 design</Template>
  <TotalTime>0</TotalTime>
  <Words>7530</Words>
  <Application>WPS Writer</Application>
  <PresentationFormat>Widescreen</PresentationFormat>
  <Paragraphs>170</Paragraphs>
  <Slides>26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Arial</vt:lpstr>
      <vt:lpstr>SimSun</vt:lpstr>
      <vt:lpstr>Wingdings</vt:lpstr>
      <vt:lpstr>Wingdings 2</vt:lpstr>
      <vt:lpstr>Calibri</vt:lpstr>
      <vt:lpstr>Helvetica Neue</vt:lpstr>
      <vt:lpstr>Times New Roman</vt:lpstr>
      <vt:lpstr>source-serif-pro</vt:lpstr>
      <vt:lpstr>Microsoft YaHei</vt:lpstr>
      <vt:lpstr>汉仪旗黑</vt:lpstr>
      <vt:lpstr>Arial Unicode MS</vt:lpstr>
      <vt:lpstr>Gill Sans MT</vt:lpstr>
      <vt:lpstr>苹方-简</vt:lpstr>
      <vt:lpstr>Thonburi</vt:lpstr>
      <vt:lpstr>宋体-简</vt:lpstr>
      <vt:lpstr>DividendVTI</vt:lpstr>
      <vt:lpstr>"Exploring the Factors and Predictive Models for Heart Disease: A Comprehensive Analysis Using a Heart Disease Dataset"</vt:lpstr>
      <vt:lpstr>team</vt:lpstr>
      <vt:lpstr>PROBLEM STATEMENT</vt:lpstr>
      <vt:lpstr>PowerPoint 演示文稿</vt:lpstr>
      <vt:lpstr>PowerPoint 演示文稿</vt:lpstr>
      <vt:lpstr>Timeline</vt:lpstr>
      <vt:lpstr> </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Factors and Predictive Models for Heart Disease: A Comprehensive Analysis Using a Heart Disease Dataset"</dc:title>
  <dc:creator>Amrit Saini</dc:creator>
  <cp:lastModifiedBy>Vijay Vlogger</cp:lastModifiedBy>
  <cp:revision>11</cp:revision>
  <dcterms:created xsi:type="dcterms:W3CDTF">2023-10-13T16:44:13Z</dcterms:created>
  <dcterms:modified xsi:type="dcterms:W3CDTF">2023-10-13T16:44:13Z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1033-5.5.1.8075</vt:lpwstr>
  </property>
</Properties>
</file>